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2" r:id="rId4"/>
    <p:sldId id="273" r:id="rId5"/>
    <p:sldId id="275" r:id="rId6"/>
    <p:sldId id="407" r:id="rId7"/>
    <p:sldId id="277" r:id="rId8"/>
    <p:sldId id="274" r:id="rId9"/>
    <p:sldId id="280" r:id="rId10"/>
    <p:sldId id="257" r:id="rId11"/>
    <p:sldId id="283" r:id="rId12"/>
    <p:sldId id="282" r:id="rId13"/>
    <p:sldId id="260" r:id="rId14"/>
    <p:sldId id="261" r:id="rId15"/>
    <p:sldId id="266" r:id="rId16"/>
    <p:sldId id="262" r:id="rId17"/>
    <p:sldId id="284" r:id="rId18"/>
    <p:sldId id="263" r:id="rId19"/>
    <p:sldId id="285" r:id="rId20"/>
    <p:sldId id="286" r:id="rId21"/>
    <p:sldId id="304" r:id="rId22"/>
    <p:sldId id="305" r:id="rId23"/>
    <p:sldId id="287" r:id="rId24"/>
    <p:sldId id="403" r:id="rId25"/>
    <p:sldId id="307" r:id="rId26"/>
    <p:sldId id="475" r:id="rId27"/>
    <p:sldId id="476" r:id="rId28"/>
    <p:sldId id="454" r:id="rId29"/>
    <p:sldId id="453" r:id="rId30"/>
    <p:sldId id="449" r:id="rId31"/>
    <p:sldId id="455" r:id="rId32"/>
    <p:sldId id="450" r:id="rId33"/>
    <p:sldId id="456" r:id="rId34"/>
    <p:sldId id="451" r:id="rId35"/>
    <p:sldId id="457" r:id="rId36"/>
    <p:sldId id="452" r:id="rId37"/>
    <p:sldId id="458" r:id="rId38"/>
    <p:sldId id="309" r:id="rId39"/>
    <p:sldId id="310" r:id="rId40"/>
    <p:sldId id="408" r:id="rId41"/>
    <p:sldId id="459" r:id="rId42"/>
    <p:sldId id="460" r:id="rId43"/>
    <p:sldId id="463" r:id="rId44"/>
    <p:sldId id="418" r:id="rId45"/>
    <p:sldId id="419" r:id="rId46"/>
    <p:sldId id="300" r:id="rId47"/>
    <p:sldId id="301" r:id="rId48"/>
    <p:sldId id="442" r:id="rId49"/>
    <p:sldId id="294" r:id="rId50"/>
    <p:sldId id="443" r:id="rId51"/>
    <p:sldId id="295" r:id="rId52"/>
    <p:sldId id="444" r:id="rId53"/>
    <p:sldId id="296" r:id="rId54"/>
    <p:sldId id="471" r:id="rId55"/>
    <p:sldId id="383" r:id="rId56"/>
    <p:sldId id="472" r:id="rId57"/>
    <p:sldId id="384" r:id="rId58"/>
    <p:sldId id="314" r:id="rId59"/>
    <p:sldId id="473" r:id="rId60"/>
    <p:sldId id="474" r:id="rId61"/>
    <p:sldId id="470" r:id="rId62"/>
    <p:sldId id="461" r:id="rId63"/>
    <p:sldId id="425" r:id="rId64"/>
    <p:sldId id="462" r:id="rId65"/>
    <p:sldId id="464" r:id="rId66"/>
    <p:sldId id="465" r:id="rId67"/>
    <p:sldId id="466" r:id="rId68"/>
    <p:sldId id="467" r:id="rId69"/>
    <p:sldId id="387" r:id="rId70"/>
    <p:sldId id="388" r:id="rId71"/>
    <p:sldId id="389" r:id="rId72"/>
    <p:sldId id="393" r:id="rId73"/>
    <p:sldId id="394" r:id="rId74"/>
    <p:sldId id="395" r:id="rId75"/>
    <p:sldId id="366" r:id="rId76"/>
    <p:sldId id="367" r:id="rId77"/>
    <p:sldId id="368" r:id="rId78"/>
    <p:sldId id="469" r:id="rId79"/>
    <p:sldId id="468" r:id="rId80"/>
    <p:sldId id="414" r:id="rId81"/>
    <p:sldId id="386" r:id="rId82"/>
    <p:sldId id="400" r:id="rId83"/>
    <p:sldId id="365" r:id="rId84"/>
    <p:sldId id="369" r:id="rId85"/>
    <p:sldId id="415" r:id="rId86"/>
    <p:sldId id="416" r:id="rId87"/>
    <p:sldId id="317" r:id="rId88"/>
    <p:sldId id="423" r:id="rId89"/>
    <p:sldId id="318" r:id="rId90"/>
    <p:sldId id="319" r:id="rId91"/>
    <p:sldId id="320" r:id="rId92"/>
    <p:sldId id="328" r:id="rId93"/>
    <p:sldId id="329" r:id="rId94"/>
    <p:sldId id="330" r:id="rId95"/>
    <p:sldId id="331" r:id="rId96"/>
    <p:sldId id="417" r:id="rId97"/>
    <p:sldId id="332" r:id="rId98"/>
    <p:sldId id="321" r:id="rId99"/>
    <p:sldId id="324" r:id="rId100"/>
    <p:sldId id="322" r:id="rId101"/>
    <p:sldId id="323" r:id="rId102"/>
    <p:sldId id="325" r:id="rId103"/>
    <p:sldId id="326" r:id="rId104"/>
    <p:sldId id="333" r:id="rId105"/>
    <p:sldId id="334" r:id="rId106"/>
    <p:sldId id="335" r:id="rId107"/>
    <p:sldId id="338" r:id="rId108"/>
    <p:sldId id="430" r:id="rId109"/>
    <p:sldId id="339" r:id="rId110"/>
    <p:sldId id="341" r:id="rId111"/>
    <p:sldId id="478" r:id="rId112"/>
    <p:sldId id="336" r:id="rId113"/>
    <p:sldId id="342" r:id="rId114"/>
    <p:sldId id="343" r:id="rId115"/>
    <p:sldId id="344" r:id="rId116"/>
    <p:sldId id="345" r:id="rId117"/>
    <p:sldId id="347" r:id="rId118"/>
    <p:sldId id="346" r:id="rId119"/>
    <p:sldId id="349" r:id="rId120"/>
    <p:sldId id="350" r:id="rId121"/>
    <p:sldId id="352" r:id="rId122"/>
    <p:sldId id="483" r:id="rId123"/>
    <p:sldId id="481" r:id="rId124"/>
    <p:sldId id="485" r:id="rId125"/>
    <p:sldId id="351" r:id="rId126"/>
    <p:sldId id="348" r:id="rId127"/>
    <p:sldId id="486" r:id="rId128"/>
    <p:sldId id="353" r:id="rId129"/>
    <p:sldId id="356" r:id="rId130"/>
    <p:sldId id="429" r:id="rId131"/>
    <p:sldId id="354" r:id="rId132"/>
    <p:sldId id="357" r:id="rId1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12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1344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3243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75422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405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176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906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023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8792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2641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3913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311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7977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4553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0510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571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9252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3711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595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4962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4342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9786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9529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E3573-3E1E-496F-BDE9-461CA843AA82}" type="datetimeFigureOut">
              <a:rPr lang="ru-RU" smtClean="0"/>
              <a:pPr/>
              <a:t>07.06.2017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77E65-1400-473F-9026-4326BA477C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4919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D8C3-DEC4-47E5-86F4-B90A7C929150}" type="datetimeFigureOut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07.06.2017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8236F-BF1A-44D8-93BF-F004FA52E07A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9586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656"/>
            <a:ext cx="9144000" cy="1676152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Международный валютный рынок</a:t>
            </a:r>
            <a:endParaRPr lang="ru-RU" sz="40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504" y="1340768"/>
            <a:ext cx="9036496" cy="5400600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ru-RU" dirty="0" smtClean="0"/>
              <a:t>Понятие валюты. Международный валютный рынок и его эволюция</a:t>
            </a:r>
          </a:p>
          <a:p>
            <a:pPr marL="514350" indent="-514350" algn="l">
              <a:buAutoNum type="arabicPeriod"/>
            </a:pPr>
            <a:r>
              <a:rPr lang="ru-RU" dirty="0" smtClean="0"/>
              <a:t>Валютные курсы. Кросс-курсы валют</a:t>
            </a:r>
            <a:r>
              <a:rPr lang="ru-RU" smtClean="0"/>
              <a:t>. Операции </a:t>
            </a:r>
            <a:r>
              <a:rPr lang="ru-RU" dirty="0" smtClean="0"/>
              <a:t>на м</a:t>
            </a:r>
            <a:r>
              <a:rPr lang="en-US" dirty="0" smtClean="0"/>
              <a:t>/</a:t>
            </a:r>
            <a:r>
              <a:rPr lang="ru-RU" dirty="0" smtClean="0"/>
              <a:t>н валютном рынке</a:t>
            </a:r>
          </a:p>
          <a:p>
            <a:pPr marL="514350" indent="-514350" algn="l">
              <a:buAutoNum type="arabicPeriod"/>
            </a:pPr>
            <a:r>
              <a:rPr lang="ru-RU" dirty="0" smtClean="0"/>
              <a:t>Международный рынок евро</a:t>
            </a:r>
          </a:p>
          <a:p>
            <a:pPr marL="514350" indent="-514350" algn="l">
              <a:buAutoNum type="arabicPeriod"/>
            </a:pPr>
            <a:r>
              <a:rPr lang="ru-RU" dirty="0" err="1" smtClean="0"/>
              <a:t>Евровалютный</a:t>
            </a:r>
            <a:r>
              <a:rPr lang="ru-RU" dirty="0" smtClean="0"/>
              <a:t> рынок</a:t>
            </a:r>
          </a:p>
          <a:p>
            <a:pPr marL="514350" indent="-514350" algn="l">
              <a:buAutoNum type="arabicPeriod"/>
            </a:pPr>
            <a:r>
              <a:rPr lang="ru-RU" dirty="0" smtClean="0"/>
              <a:t>Становление российского  рубля как международной валюты</a:t>
            </a:r>
          </a:p>
          <a:p>
            <a:pPr marL="514350" indent="-514350" algn="l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7982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252520" cy="6858000"/>
          </a:xfrm>
        </p:spPr>
        <p:txBody>
          <a:bodyPr/>
          <a:lstStyle/>
          <a:p>
            <a:pPr algn="l"/>
            <a:r>
              <a:rPr lang="ru-RU" b="1" dirty="0" smtClean="0"/>
              <a:t>             </a:t>
            </a:r>
            <a:r>
              <a:rPr lang="ru-RU" sz="3600" b="1" dirty="0" smtClean="0"/>
              <a:t>Коллективные валюты:</a:t>
            </a:r>
            <a:br>
              <a:rPr lang="ru-RU" sz="3600" b="1" dirty="0" smtClean="0"/>
            </a:br>
            <a:r>
              <a:rPr lang="ru-RU" sz="3600" dirty="0" smtClean="0"/>
              <a:t> - </a:t>
            </a:r>
            <a:r>
              <a:rPr lang="ru-RU" sz="3200" dirty="0" smtClean="0"/>
              <a:t>СДР (</a:t>
            </a:r>
            <a:r>
              <a:rPr lang="en-US" sz="3200" dirty="0" smtClean="0"/>
              <a:t>SDR)</a:t>
            </a:r>
            <a:r>
              <a:rPr lang="ru-RU" sz="3200" dirty="0" smtClean="0"/>
              <a:t> – специальные права заимствования</a:t>
            </a:r>
            <a:br>
              <a:rPr lang="ru-RU" sz="3200" dirty="0" smtClean="0"/>
            </a:br>
            <a:r>
              <a:rPr lang="ru-RU" sz="3200" dirty="0" smtClean="0"/>
              <a:t> - ЭКЮ  </a:t>
            </a:r>
            <a:br>
              <a:rPr lang="ru-RU" sz="3200" dirty="0" smtClean="0"/>
            </a:br>
            <a:r>
              <a:rPr lang="ru-RU" sz="3200" dirty="0" smtClean="0"/>
              <a:t> - Евро 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- Переводной рубль 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- Резервная позиция в МВФ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24466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60" y="1196752"/>
            <a:ext cx="921637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01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131664"/>
            <a:ext cx="5710870" cy="65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4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/>
              <a:t>              Международный рынок евро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  </a:t>
            </a:r>
            <a:r>
              <a:rPr lang="ru-RU" sz="2800" dirty="0" smtClean="0"/>
              <a:t>Впервые за тысячелетия Европа стала мирной и процветающей. Отправной точкой этого опыта стало подписание в 1957г. </a:t>
            </a:r>
            <a:r>
              <a:rPr lang="ru-RU" sz="2800" b="1" dirty="0" smtClean="0"/>
              <a:t>Римского договора </a:t>
            </a:r>
            <a:r>
              <a:rPr lang="ru-RU" sz="2800" dirty="0" smtClean="0"/>
              <a:t>о создании Общего рынка.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  Новый этап его развития был связан с подписанием в 1986 г. Единого европейского акта и </a:t>
            </a:r>
            <a:br>
              <a:rPr lang="ru-RU" sz="2800" dirty="0" smtClean="0"/>
            </a:br>
            <a:r>
              <a:rPr lang="ru-RU" sz="2800" dirty="0" smtClean="0"/>
              <a:t>   в 1993г. –  </a:t>
            </a:r>
            <a:r>
              <a:rPr lang="ru-RU" sz="2800" b="1" dirty="0" smtClean="0"/>
              <a:t>Маастрихтского договора</a:t>
            </a:r>
            <a:r>
              <a:rPr lang="ru-RU" sz="2800" dirty="0" smtClean="0"/>
              <a:t>, наметившего  точный календарь создания в рамках ЕС Экономического и валютного союза  (ЭВС), в котором бы обеспечивалось бы свободное передвижение товаров, услуг, капиталов и рабочей силы.</a:t>
            </a:r>
            <a:r>
              <a:rPr lang="ru-RU" sz="2800" dirty="0"/>
              <a:t/>
            </a:r>
            <a:br>
              <a:rPr lang="ru-RU" sz="2800" dirty="0"/>
            </a:b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30047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В 1999г. евро введен в безналичный оборот, а с 2002 г. - в наличный оборот стран-членов зоны евро. Вначале такими странами стали 11 из 15 стран-участниц ЕС.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Великобритания, Дания, Швеция воспользовались своим правом не участвовать в ЭВС с 1999 г. В последующем население этих стран высказалось за сохранение национальной валюты.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4258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dirty="0" smtClean="0"/>
              <a:t>                           </a:t>
            </a:r>
            <a:r>
              <a:rPr lang="ru-RU" sz="2700" b="1" dirty="0" smtClean="0"/>
              <a:t>Этапы становления зоны евро</a:t>
            </a:r>
            <a:br>
              <a:rPr lang="ru-RU" sz="2700" b="1" dirty="0" smtClean="0"/>
            </a:br>
            <a:r>
              <a:rPr lang="ru-RU" sz="2700" b="1" dirty="0" smtClean="0"/>
              <a:t/>
            </a:r>
            <a:br>
              <a:rPr lang="ru-RU" sz="2700" b="1" dirty="0" smtClean="0"/>
            </a:br>
            <a:r>
              <a:rPr lang="ru-RU" sz="3200" b="1" dirty="0"/>
              <a:t> 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                      Литва</a:t>
            </a:r>
            <a:br>
              <a:rPr lang="ru-RU" sz="3200" b="1" dirty="0" smtClean="0"/>
            </a:br>
            <a:r>
              <a:rPr lang="ru-RU" sz="3200" b="1" dirty="0" smtClean="0"/>
              <a:t>                       </a:t>
            </a:r>
            <a:r>
              <a:rPr lang="ru-RU" sz="2000" b="1" dirty="0" smtClean="0"/>
              <a:t>Литва                                2015</a:t>
            </a:r>
            <a:endParaRPr lang="ru-RU" sz="3200" b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33436132"/>
              </p:ext>
            </p:extLst>
          </p:nvPr>
        </p:nvGraphicFramePr>
        <p:xfrm>
          <a:off x="1907704" y="404664"/>
          <a:ext cx="4752528" cy="5984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4276"/>
                <a:gridCol w="2468252"/>
              </a:tblGrid>
              <a:tr h="4079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Страна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Год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Австрия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Бельгия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Германия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Ирландия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Испания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Италия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Люксембург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Нидерланды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Португалия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Финляндия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430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Франция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1999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Греция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2001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Словения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2007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Кипр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2008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Мальта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2008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Словакия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2009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880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Эстония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spc="0" dirty="0">
                          <a:effectLst/>
                        </a:rPr>
                        <a:t>2011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  <a:tr h="264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Латвия                                                     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2014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" marR="635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532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         </a:t>
            </a:r>
            <a:r>
              <a:rPr lang="ru-RU" sz="3200" b="1" dirty="0" smtClean="0"/>
              <a:t>Является ли евро м</a:t>
            </a:r>
            <a:r>
              <a:rPr lang="en-US" sz="3200" b="1" dirty="0" smtClean="0"/>
              <a:t>/</a:t>
            </a:r>
            <a:r>
              <a:rPr lang="ru-RU" sz="3200" b="1" dirty="0" smtClean="0"/>
              <a:t>н валютой ?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   </a:t>
            </a:r>
            <a:r>
              <a:rPr lang="ru-RU" sz="2800" dirty="0" smtClean="0"/>
              <a:t>Роль евро как м</a:t>
            </a:r>
            <a:r>
              <a:rPr lang="en-US" sz="2800" dirty="0" smtClean="0"/>
              <a:t>/</a:t>
            </a:r>
            <a:r>
              <a:rPr lang="ru-RU" sz="2800" dirty="0" smtClean="0"/>
              <a:t>н валюты во многом определяется действием следующих факторов: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1. </a:t>
            </a:r>
            <a:r>
              <a:rPr lang="ru-RU" sz="2800" b="1" dirty="0" smtClean="0"/>
              <a:t>Внешняя торговля товарами и услугами стран зоны евро.   </a:t>
            </a:r>
            <a:r>
              <a:rPr lang="ru-RU" sz="2800" dirty="0" smtClean="0"/>
              <a:t>Экономика зоны евро более открыта, чем экономика США и Японии. В настоящее время внешнеторговый оборот (экспорт и импорт товаров и услуг) зоны евро составляет 42% ВВП, тогда как в Японии – 32%, в США – 28%.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2. </a:t>
            </a:r>
            <a:r>
              <a:rPr lang="ru-RU" sz="2800" b="1" dirty="0" smtClean="0"/>
              <a:t>Евро и м</a:t>
            </a:r>
            <a:r>
              <a:rPr lang="en-US" sz="2800" b="1" dirty="0" smtClean="0"/>
              <a:t>/</a:t>
            </a:r>
            <a:r>
              <a:rPr lang="ru-RU" sz="2800" b="1" dirty="0" smtClean="0"/>
              <a:t>н потоки капиталов</a:t>
            </a:r>
            <a:r>
              <a:rPr lang="ru-RU" sz="2800" dirty="0" smtClean="0"/>
              <a:t>. Зона евро является открытой и в финансовом отношении: ее м</a:t>
            </a:r>
            <a:r>
              <a:rPr lang="en-US" sz="2800" dirty="0" smtClean="0"/>
              <a:t>/</a:t>
            </a:r>
            <a:r>
              <a:rPr lang="ru-RU" sz="2800" dirty="0" smtClean="0"/>
              <a:t>н авуары и обязательства составляют 150% от ВВП против 115% у США и 90% у Японии. Доля стран зоны евро в мировом потоке ПИИ составляет 57%.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15032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После 15 лет введения евро быстро и прочно утвердилась как вторая по значению в мире м</a:t>
            </a:r>
            <a:r>
              <a:rPr lang="en-US" sz="2800" dirty="0" smtClean="0"/>
              <a:t>/</a:t>
            </a:r>
            <a:r>
              <a:rPr lang="ru-RU" sz="2800" dirty="0" smtClean="0"/>
              <a:t>н валюта. В настоящее время евро по своей роли намного превосходит не только европейские валюты, которые он заменил, но и фунт стерлингов и японскую иену.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Одним из свидетельств надежности евро является усиление его роли как м</a:t>
            </a:r>
            <a:r>
              <a:rPr lang="en-US" sz="2800" dirty="0" smtClean="0"/>
              <a:t>/</a:t>
            </a:r>
            <a:r>
              <a:rPr lang="ru-RU" sz="2800" dirty="0" smtClean="0"/>
              <a:t>н валюты.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8625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520" y="409468"/>
            <a:ext cx="8791968" cy="60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875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6858000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b="1" dirty="0" smtClean="0"/>
              <a:t>Основные показатели, характеризующие роль евро как м</a:t>
            </a:r>
            <a:r>
              <a:rPr lang="en-US" sz="2400" b="1" dirty="0" smtClean="0"/>
              <a:t>/</a:t>
            </a:r>
            <a:r>
              <a:rPr lang="ru-RU" sz="2400" b="1" dirty="0" smtClean="0"/>
              <a:t>н валюты</a:t>
            </a:r>
            <a:br>
              <a:rPr lang="ru-RU" sz="2400" b="1" dirty="0" smtClean="0"/>
            </a:br>
            <a:r>
              <a:rPr lang="ru-RU" sz="2400" b="1" dirty="0"/>
              <a:t/>
            </a:r>
            <a:br>
              <a:rPr lang="ru-RU" sz="2400" b="1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307001"/>
              </p:ext>
            </p:extLst>
          </p:nvPr>
        </p:nvGraphicFramePr>
        <p:xfrm>
          <a:off x="2699792" y="548679"/>
          <a:ext cx="3600400" cy="74897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9187"/>
                <a:gridCol w="851213"/>
              </a:tblGrid>
              <a:tr h="314263">
                <a:tc>
                  <a:txBody>
                    <a:bodyPr/>
                    <a:lstStyle/>
                    <a:p>
                      <a:pPr indent="215900" algn="ctr">
                        <a:lnSpc>
                          <a:spcPts val="9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0" dirty="0">
                          <a:effectLst/>
                        </a:rPr>
                        <a:t>Основные показатели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ctr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108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0">
                          <a:effectLst/>
                        </a:rPr>
                        <a:t>Доля на конец 2013 г., %</a:t>
                      </a:r>
                      <a:endParaRPr lang="ru-RU" sz="1400" b="1" spc="15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156844">
                <a:tc>
                  <a:txBody>
                    <a:bodyPr/>
                    <a:lstStyle/>
                    <a:p>
                      <a:pPr marL="50800" indent="215900" algn="l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Доля евро в валютных резервах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26,3</a:t>
                      </a:r>
                      <a:endParaRPr lang="ru-RU" sz="1400" b="1" spc="15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314263">
                <a:tc>
                  <a:txBody>
                    <a:bodyPr/>
                    <a:lstStyle/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Доля евро на международном рынке долговых ценных бумаг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26,7</a:t>
                      </a:r>
                      <a:endParaRPr lang="ru-RU" sz="1400" b="1" spc="15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944557">
                <a:tc rowSpan="2">
                  <a:txBody>
                    <a:bodyPr/>
                    <a:lstStyle/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Доля евро на международном рынке займов и депозитов: международные займы, предоставленные банками стран зоны евро небанковским учреждениям вне зоны евро; международные займы, предоставленные банками из стран вне зоны евро небанковским заемщикам в зоне евро;</a:t>
                      </a:r>
                      <a:endParaRPr lang="ru-RU" sz="1400" spc="15" dirty="0">
                        <a:effectLst/>
                      </a:endParaRPr>
                    </a:p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международные депозиты небанковских учреждений из стран вне зоны евро в банках зоны евро; международные депозиты небанковских учреждений зоны евро в банках стран вне зоны евро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2400"/>
                        </a:spcAft>
                      </a:pPr>
                      <a:r>
                        <a:rPr lang="ru-RU" sz="1400" spc="20">
                          <a:effectLst/>
                        </a:rPr>
                        <a:t>19,1</a:t>
                      </a:r>
                      <a:endParaRPr lang="ru-RU" sz="1400" spc="15">
                        <a:effectLst/>
                      </a:endParaRPr>
                    </a:p>
                    <a:p>
                      <a:pPr indent="215900" algn="ctr">
                        <a:lnSpc>
                          <a:spcPts val="8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14,4</a:t>
                      </a:r>
                      <a:endParaRPr lang="ru-RU" sz="1400" b="1" spc="15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11242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1200"/>
                        </a:spcAft>
                      </a:pPr>
                      <a:r>
                        <a:rPr lang="ru-RU" sz="1400" spc="20" dirty="0">
                          <a:effectLst/>
                        </a:rPr>
                        <a:t>21,6</a:t>
                      </a:r>
                      <a:endParaRPr lang="ru-RU" sz="1400" spc="15" dirty="0">
                        <a:effectLst/>
                      </a:endParaRPr>
                    </a:p>
                    <a:p>
                      <a:pPr indent="215900" algn="ctr">
                        <a:lnSpc>
                          <a:spcPts val="8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20,4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1066192">
                <a:tc>
                  <a:txBody>
                    <a:bodyPr/>
                    <a:lstStyle/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Доля евро на международном валютном рынке;</a:t>
                      </a:r>
                      <a:endParaRPr lang="ru-RU" sz="1400" spc="15" dirty="0">
                        <a:effectLst/>
                      </a:endParaRPr>
                    </a:p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общий оборот на валютном рынке;</a:t>
                      </a:r>
                      <a:endParaRPr lang="ru-RU" sz="1400" spc="15" dirty="0">
                        <a:effectLst/>
                      </a:endParaRPr>
                    </a:p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ежедневная сумма взаимных расчетов в рамках </a:t>
                      </a:r>
                      <a:r>
                        <a:rPr lang="en-US" sz="1400" spc="20" dirty="0">
                          <a:effectLst/>
                        </a:rPr>
                        <a:t>CLS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19,5</a:t>
                      </a:r>
                      <a:endParaRPr lang="ru-RU" sz="1400" spc="15" dirty="0">
                        <a:effectLst/>
                      </a:endParaRPr>
                    </a:p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19,8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1899212">
                <a:tc>
                  <a:txBody>
                    <a:bodyPr/>
                    <a:lstStyle/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Доля евро в расчетах по торговле товарами и услугами: расчеты по экспорту товаров из стран зоны евро в страны вне зоны евро;</a:t>
                      </a:r>
                      <a:endParaRPr lang="ru-RU" sz="1400" spc="15">
                        <a:effectLst/>
                      </a:endParaRPr>
                    </a:p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оплата товаров, импортируемых странами зоны евро из стран вне зоны евро;</a:t>
                      </a:r>
                      <a:endParaRPr lang="ru-RU" sz="1400" spc="15">
                        <a:effectLst/>
                      </a:endParaRPr>
                    </a:p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расчеты по экспорту услуг из стран зоны евро в стра­ны вне зоны евро;</a:t>
                      </a:r>
                      <a:endParaRPr lang="ru-RU" sz="1400" spc="15">
                        <a:effectLst/>
                      </a:endParaRPr>
                    </a:p>
                    <a:p>
                      <a:pPr marL="50800" indent="215900" algn="l">
                        <a:lnSpc>
                          <a:spcPts val="105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>
                          <a:effectLst/>
                        </a:rPr>
                        <a:t>оплата услуг, импортируемых странами зоны евро из стран вне зоны евро</a:t>
                      </a:r>
                      <a:endParaRPr lang="ru-RU" sz="1400" b="1" spc="15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213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От 39 до 62 </a:t>
                      </a:r>
                      <a:endParaRPr lang="ru-RU" sz="1400" spc="15" dirty="0">
                        <a:effectLst/>
                      </a:endParaRPr>
                    </a:p>
                    <a:p>
                      <a:pPr indent="215900" algn="ctr">
                        <a:lnSpc>
                          <a:spcPts val="213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От 34 до 54 % </a:t>
                      </a:r>
                      <a:endParaRPr lang="ru-RU" sz="1400" spc="15" dirty="0">
                        <a:effectLst/>
                      </a:endParaRPr>
                    </a:p>
                    <a:p>
                      <a:pPr indent="215900" algn="ctr">
                        <a:lnSpc>
                          <a:spcPts val="213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От 16 до 67 </a:t>
                      </a:r>
                      <a:endParaRPr lang="ru-RU" sz="1400" spc="15" dirty="0">
                        <a:effectLst/>
                      </a:endParaRPr>
                    </a:p>
                    <a:p>
                      <a:pPr indent="215900" algn="ctr">
                        <a:lnSpc>
                          <a:spcPts val="2135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От 23 до 71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  <a:tr h="301141">
                <a:tc>
                  <a:txBody>
                    <a:bodyPr/>
                    <a:lstStyle/>
                    <a:p>
                      <a:pPr marL="50800" indent="215900" algn="l">
                        <a:lnSpc>
                          <a:spcPts val="101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Доля стран, привязывающих свою национальную ва­люту к евро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  <a:tc>
                  <a:txBody>
                    <a:bodyPr/>
                    <a:lstStyle/>
                    <a:p>
                      <a:pPr indent="215900" algn="ctr">
                        <a:lnSpc>
                          <a:spcPts val="8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ru-RU" sz="1400" spc="20" dirty="0">
                          <a:effectLst/>
                        </a:rPr>
                        <a:t>40</a:t>
                      </a:r>
                      <a:endParaRPr lang="ru-RU" sz="1400" b="1" spc="1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404" marR="5404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17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36711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/>
              <a:t>Динамика долей ведущих м</a:t>
            </a:r>
            <a:r>
              <a:rPr lang="en-US" sz="2800" b="1" dirty="0" smtClean="0"/>
              <a:t>/</a:t>
            </a:r>
            <a:r>
              <a:rPr lang="ru-RU" sz="2800" b="1" dirty="0" smtClean="0"/>
              <a:t>н валют в структуре официальных валютных резервов ( в % к общему объему</a:t>
            </a:r>
            <a:r>
              <a:rPr lang="ru-RU" sz="2400" dirty="0" smtClean="0"/>
              <a:t>)</a:t>
            </a:r>
            <a:endParaRPr lang="ru-RU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836712"/>
            <a:ext cx="9144000" cy="60212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660" y="980728"/>
            <a:ext cx="8270408" cy="570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466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dirty="0" smtClean="0"/>
              <a:t>                        </a:t>
            </a:r>
            <a:r>
              <a:rPr lang="ru-RU" sz="3100" b="1" dirty="0" smtClean="0"/>
              <a:t>Место м</a:t>
            </a:r>
            <a:r>
              <a:rPr lang="en-US" sz="3100" b="1" dirty="0" smtClean="0"/>
              <a:t>/</a:t>
            </a:r>
            <a:r>
              <a:rPr lang="ru-RU" sz="3100" b="1" dirty="0" smtClean="0"/>
              <a:t>н валютного рынка</a:t>
            </a:r>
            <a:br>
              <a:rPr lang="ru-RU" sz="3100" b="1" dirty="0" smtClean="0"/>
            </a:br>
            <a:r>
              <a:rPr lang="ru-RU" sz="3100" b="1" dirty="0"/>
              <a:t> </a:t>
            </a:r>
            <a:r>
              <a:rPr lang="ru-RU" sz="3100" b="1" dirty="0" smtClean="0"/>
              <a:t>                в системе м</a:t>
            </a:r>
            <a:r>
              <a:rPr lang="en-US" sz="3100" b="1" dirty="0" smtClean="0"/>
              <a:t>/</a:t>
            </a:r>
            <a:r>
              <a:rPr lang="ru-RU" sz="3100" b="1" dirty="0" smtClean="0"/>
              <a:t>н финансового рынка  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Связи современного м</a:t>
            </a:r>
            <a:r>
              <a:rPr lang="en-US" sz="3200" dirty="0" smtClean="0"/>
              <a:t>/</a:t>
            </a:r>
            <a:r>
              <a:rPr lang="ru-RU" sz="3200" dirty="0" smtClean="0"/>
              <a:t>н валютного рынка с каждым сектором м</a:t>
            </a:r>
            <a:r>
              <a:rPr lang="en-US" sz="3200" dirty="0" smtClean="0"/>
              <a:t>/</a:t>
            </a:r>
            <a:r>
              <a:rPr lang="ru-RU" sz="3200" dirty="0" smtClean="0"/>
              <a:t>н финансового рынка (кредитным, фондовым, инвестиционным, страховым) носят двухсторонний характер.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М</a:t>
            </a:r>
            <a:r>
              <a:rPr lang="en-US" sz="3200" dirty="0" smtClean="0"/>
              <a:t>/</a:t>
            </a:r>
            <a:r>
              <a:rPr lang="ru-RU" sz="3200" dirty="0" smtClean="0"/>
              <a:t>н валютный рынок, с одной стороны, аккумулирует ресурсы других сегментов м</a:t>
            </a:r>
            <a:r>
              <a:rPr lang="en-US" sz="3200" dirty="0" smtClean="0"/>
              <a:t>/</a:t>
            </a:r>
            <a:r>
              <a:rPr lang="ru-RU" sz="3200" dirty="0" smtClean="0"/>
              <a:t>н финансового рынка (кредиты, ЦБ, инвестиционные ресурсы, страховые инструменты). С другой – именно м</a:t>
            </a:r>
            <a:r>
              <a:rPr lang="en-US" sz="3200" dirty="0" smtClean="0"/>
              <a:t>/</a:t>
            </a:r>
            <a:r>
              <a:rPr lang="ru-RU" sz="3200" dirty="0" smtClean="0"/>
              <a:t>н валютный рынок обеспечивает достаточными валютными средствами все операции на м</a:t>
            </a:r>
            <a:r>
              <a:rPr lang="en-US" sz="3200" dirty="0" smtClean="0"/>
              <a:t>/</a:t>
            </a:r>
            <a:r>
              <a:rPr lang="ru-RU" sz="3200" dirty="0" smtClean="0"/>
              <a:t>н кредитном, фондовом и страховом рынках.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1006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/>
              <a:t>Доля иностранных валют в мировой экономике, %</a:t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/>
            </a:r>
            <a:br>
              <a:rPr lang="ru-RU" sz="2800" b="1" dirty="0" smtClean="0"/>
            </a:br>
            <a:endParaRPr lang="ru-RU" sz="2800" b="1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500" y="1052736"/>
            <a:ext cx="9165899" cy="57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758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7" y="332480"/>
            <a:ext cx="7957491" cy="63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78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/>
              <a:t>                             </a:t>
            </a:r>
            <a:r>
              <a:rPr lang="ru-RU" sz="3200" b="1" dirty="0" err="1" smtClean="0"/>
              <a:t>Евровалютный</a:t>
            </a:r>
            <a:r>
              <a:rPr lang="ru-RU" sz="3200" b="1" dirty="0" smtClean="0"/>
              <a:t> рынок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   </a:t>
            </a:r>
            <a:r>
              <a:rPr lang="ru-RU" sz="2800" b="1" dirty="0" err="1" smtClean="0"/>
              <a:t>Рынок</a:t>
            </a:r>
            <a:r>
              <a:rPr lang="ru-RU" sz="2800" b="1" dirty="0" smtClean="0"/>
              <a:t> евровалюты </a:t>
            </a:r>
            <a:r>
              <a:rPr lang="ru-RU" sz="2800" dirty="0" smtClean="0"/>
              <a:t>функционирует на базе свободно обратимых национальных валют, которые, будучи депонированными за пределами страны происхождения в м</a:t>
            </a:r>
            <a:r>
              <a:rPr lang="en-US" sz="2800" dirty="0" smtClean="0"/>
              <a:t>/</a:t>
            </a:r>
            <a:r>
              <a:rPr lang="ru-RU" sz="2800" dirty="0" smtClean="0"/>
              <a:t>н банке, становятся евровалютами («деньги без гражданства»)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 Приставка «евро» указывает на то, что валютный депозит, номинированный в долларах, иенах или иной валюте, </a:t>
            </a:r>
            <a:r>
              <a:rPr lang="ru-RU" sz="2800" b="1" dirty="0" smtClean="0"/>
              <a:t>размещен вне страны эмиссии валюты</a:t>
            </a:r>
            <a:r>
              <a:rPr lang="ru-RU" sz="2800" dirty="0" smtClean="0"/>
              <a:t> и не подлежит ее юрисдикции.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b="1" dirty="0" smtClean="0"/>
              <a:t>Евровалюты</a:t>
            </a:r>
            <a:r>
              <a:rPr lang="ru-RU" sz="2800" dirty="0" smtClean="0"/>
              <a:t> представляют собой банковские депозиты в той или иной свободно обратимой валюте, размещенные вне страны эмиссии валюты и выведенные из-под национального регулирования.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23167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В качестве евровалют используются всего несколько валют ведущих стран: доллар США, евро, </a:t>
            </a:r>
            <a:r>
              <a:rPr lang="ru-RU" sz="2800" dirty="0" err="1" smtClean="0"/>
              <a:t>англ.фунт</a:t>
            </a:r>
            <a:r>
              <a:rPr lang="ru-RU" sz="2800" dirty="0" smtClean="0"/>
              <a:t> стерлингов, швейцарский франк, японская иена.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На основе евровалют функционируют кредитные рынки, рынки ценных бумаг и ПФИ.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b="1" dirty="0" err="1" smtClean="0"/>
              <a:t>Евровалютный</a:t>
            </a:r>
            <a:r>
              <a:rPr lang="ru-RU" sz="2800" b="1" dirty="0" smtClean="0"/>
              <a:t> рынок </a:t>
            </a:r>
            <a:r>
              <a:rPr lang="ru-RU" sz="2800" dirty="0" smtClean="0"/>
              <a:t>– это </a:t>
            </a:r>
            <a:r>
              <a:rPr lang="ru-RU" sz="2800" b="1" dirty="0" smtClean="0"/>
              <a:t>банковский</a:t>
            </a:r>
            <a:r>
              <a:rPr lang="ru-RU" sz="2800" dirty="0" smtClean="0"/>
              <a:t> рынок краткосрочного капитала, где осуществляется краткосрочное депонирование, кредитование и заимствование в евровалютах.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b="1" dirty="0" smtClean="0"/>
              <a:t>Рынок иностранной валюты и </a:t>
            </a:r>
            <a:r>
              <a:rPr lang="ru-RU" sz="2800" b="1" dirty="0" err="1" smtClean="0"/>
              <a:t>евровалютный</a:t>
            </a:r>
            <a:r>
              <a:rPr lang="ru-RU" sz="2800" b="1" dirty="0" smtClean="0"/>
              <a:t> рынок</a:t>
            </a:r>
            <a:r>
              <a:rPr lang="ru-RU" sz="2800" dirty="0" smtClean="0"/>
              <a:t>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На рынке </a:t>
            </a:r>
            <a:r>
              <a:rPr lang="ru-RU" sz="2800" dirty="0" err="1" smtClean="0"/>
              <a:t>иностр.валюты</a:t>
            </a:r>
            <a:r>
              <a:rPr lang="ru-RU" sz="2800" dirty="0" smtClean="0"/>
              <a:t> совершаются платежные, арбитражные, </a:t>
            </a:r>
            <a:r>
              <a:rPr lang="ru-RU" sz="2800" dirty="0" err="1" smtClean="0"/>
              <a:t>хеджинговые</a:t>
            </a:r>
            <a:r>
              <a:rPr lang="ru-RU" sz="2800" dirty="0" smtClean="0"/>
              <a:t>, спекулятивные операции. Рынок евровалют – это рынок займов и депозитов. </a:t>
            </a:r>
            <a:br>
              <a:rPr lang="ru-RU" sz="2800" dirty="0" smtClean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40726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 smtClean="0"/>
              <a:t>   </a:t>
            </a:r>
            <a:r>
              <a:rPr lang="ru-RU" sz="2800" b="1" dirty="0" err="1" smtClean="0"/>
              <a:t>Евровалютный</a:t>
            </a:r>
            <a:r>
              <a:rPr lang="ru-RU" sz="2800" b="1" dirty="0" smtClean="0"/>
              <a:t> рынок </a:t>
            </a:r>
            <a:r>
              <a:rPr lang="ru-RU" sz="2800" dirty="0" smtClean="0"/>
              <a:t>оптовый, и бессрочные депозиты до востребования на нем не используются. На этом рынке используются </a:t>
            </a:r>
            <a:r>
              <a:rPr lang="ru-RU" sz="2800" b="1" dirty="0" smtClean="0"/>
              <a:t>два вида </a:t>
            </a:r>
            <a:r>
              <a:rPr lang="ru-RU" sz="2800" b="1" dirty="0" err="1" smtClean="0"/>
              <a:t>евровалютных</a:t>
            </a:r>
            <a:r>
              <a:rPr lang="ru-RU" sz="2800" b="1" dirty="0" smtClean="0"/>
              <a:t> депозитов</a:t>
            </a:r>
            <a:r>
              <a:rPr lang="ru-RU" sz="2800" dirty="0" smtClean="0"/>
              <a:t>: непередаваемый срочный депозит (от 1 дня до 1 года) и передаваемые депозитные сертификаты.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dirty="0" err="1" smtClean="0"/>
              <a:t>Евровалютный</a:t>
            </a:r>
            <a:r>
              <a:rPr lang="ru-RU" sz="2800" dirty="0" smtClean="0"/>
              <a:t> рынок предлагает менее высокие цены кредиторам и менее низкие цены заемщикам, чем процентные ставки на внутреннем рынке.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Цены на </a:t>
            </a:r>
            <a:r>
              <a:rPr lang="ru-RU" sz="2800" dirty="0" err="1" smtClean="0"/>
              <a:t>евровалютные</a:t>
            </a:r>
            <a:r>
              <a:rPr lang="ru-RU" sz="2800" dirty="0" smtClean="0"/>
              <a:t> кредиты обычно устанавливаются в лондонских или парижских межбанковских </a:t>
            </a:r>
            <a:r>
              <a:rPr lang="ru-RU" sz="2800" b="1" dirty="0" smtClean="0"/>
              <a:t>ставках Либор или </a:t>
            </a:r>
            <a:r>
              <a:rPr lang="ru-RU" sz="2800" b="1" dirty="0" err="1" smtClean="0"/>
              <a:t>Пибор</a:t>
            </a:r>
            <a:r>
              <a:rPr lang="ru-RU" sz="2800" b="1" dirty="0" smtClean="0"/>
              <a:t> </a:t>
            </a:r>
            <a:r>
              <a:rPr lang="ru-RU" sz="2800" dirty="0" smtClean="0"/>
              <a:t>плюс комиссия за риск. </a:t>
            </a:r>
            <a:r>
              <a:rPr lang="ru-RU" sz="2800" b="1" dirty="0" smtClean="0"/>
              <a:t>Ставка Либор </a:t>
            </a:r>
            <a:r>
              <a:rPr lang="ru-RU" sz="2800" dirty="0" smtClean="0"/>
              <a:t>рассчитывается как средняя кредитная ставка в основных валютах шести ведущих лондонских банков. </a:t>
            </a:r>
            <a:r>
              <a:rPr lang="ru-RU" sz="2800" b="1" dirty="0" smtClean="0"/>
              <a:t>Ставка </a:t>
            </a:r>
            <a:r>
              <a:rPr lang="ru-RU" sz="2800" b="1" dirty="0" err="1" smtClean="0"/>
              <a:t>Пибор</a:t>
            </a:r>
            <a:r>
              <a:rPr lang="ru-RU" sz="2800" b="1" dirty="0" smtClean="0"/>
              <a:t> </a:t>
            </a:r>
            <a:r>
              <a:rPr lang="ru-RU" sz="2800" dirty="0" smtClean="0"/>
              <a:t>рассчитывается как средняя величина кредитных ставок 14 банков Парижа в основных валютах.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128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b="1" dirty="0" smtClean="0"/>
              <a:t>Зарождение и становление </a:t>
            </a:r>
            <a:r>
              <a:rPr lang="ru-RU" sz="2800" b="1" dirty="0" err="1" smtClean="0"/>
              <a:t>евровалютного</a:t>
            </a:r>
            <a:r>
              <a:rPr lang="ru-RU" sz="2800" b="1" dirty="0" smtClean="0"/>
              <a:t> рынка.    </a:t>
            </a:r>
            <a:br>
              <a:rPr lang="ru-RU" sz="2800" b="1" dirty="0" smtClean="0"/>
            </a:br>
            <a:r>
              <a:rPr lang="ru-RU" sz="2800" b="1" dirty="0" smtClean="0"/>
              <a:t>   - </a:t>
            </a:r>
            <a:r>
              <a:rPr lang="ru-RU" sz="2800" dirty="0" smtClean="0"/>
              <a:t>Главные причины быстрого роста рынка евровалют. </a:t>
            </a:r>
            <a:br>
              <a:rPr lang="ru-RU" sz="2800" dirty="0" smtClean="0"/>
            </a:br>
            <a:r>
              <a:rPr lang="ru-RU" sz="2800" dirty="0" smtClean="0"/>
              <a:t>   -  Роль СССР.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Ужесточение ограничений на валютном рынке США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 и последующая их отмена</a:t>
            </a:r>
            <a:br>
              <a:rPr lang="ru-RU" sz="2800" dirty="0" smtClean="0"/>
            </a:br>
            <a:r>
              <a:rPr lang="ru-RU" sz="2800" dirty="0" smtClean="0"/>
              <a:t>    - приток нефтедолларов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-  расширение м</a:t>
            </a:r>
            <a:r>
              <a:rPr lang="en-US" sz="2800" dirty="0" smtClean="0"/>
              <a:t>/</a:t>
            </a:r>
            <a:r>
              <a:rPr lang="ru-RU" sz="2800" dirty="0" smtClean="0"/>
              <a:t>н торговли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    Глобальное распространение рынка евровалюты объясняется стремлением участников рынка найти место деятельности с минимальным регулированием.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Главные центры </a:t>
            </a:r>
            <a:r>
              <a:rPr lang="ru-RU" sz="2800" dirty="0" err="1" smtClean="0"/>
              <a:t>евробанковской</a:t>
            </a:r>
            <a:r>
              <a:rPr lang="ru-RU" sz="2800" dirty="0" smtClean="0"/>
              <a:t> деятельности расположены в м</a:t>
            </a:r>
            <a:r>
              <a:rPr lang="en-US" sz="2800" dirty="0" smtClean="0"/>
              <a:t>/</a:t>
            </a:r>
            <a:r>
              <a:rPr lang="ru-RU" sz="2800" dirty="0" smtClean="0"/>
              <a:t>н финансовых центрах – в Лондоне, Париже, Нью-Йорке, Токио и Люксембурге.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dirty="0" err="1" smtClean="0"/>
              <a:t>Евровалютный</a:t>
            </a:r>
            <a:r>
              <a:rPr lang="ru-RU" sz="2800" dirty="0" smtClean="0"/>
              <a:t> рынок не подчиняется гос. регулированию  и свободен от национальных налогов и ограничений.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 Преимущества </a:t>
            </a:r>
            <a:r>
              <a:rPr lang="ru-RU" sz="2800" dirty="0" err="1" smtClean="0"/>
              <a:t>евробанков</a:t>
            </a:r>
            <a:r>
              <a:rPr lang="ru-RU" sz="2800" dirty="0" smtClean="0"/>
              <a:t> по сравнению с банками, работающими на </a:t>
            </a:r>
            <a:r>
              <a:rPr lang="ru-RU" sz="2800" dirty="0" err="1" smtClean="0"/>
              <a:t>внутр.рынке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1320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 </a:t>
            </a:r>
            <a:r>
              <a:rPr lang="ru-RU" sz="2800" b="1" dirty="0" smtClean="0"/>
              <a:t>Центры банковского бизнеса в евровалютах можно разделить на две группы</a:t>
            </a:r>
            <a:r>
              <a:rPr lang="ru-RU" sz="2800" dirty="0" smtClean="0"/>
              <a:t>: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м</a:t>
            </a:r>
            <a:r>
              <a:rPr lang="en-US" sz="2800" dirty="0" smtClean="0"/>
              <a:t>/</a:t>
            </a:r>
            <a:r>
              <a:rPr lang="ru-RU" sz="2800" dirty="0" smtClean="0"/>
              <a:t>н финансовые центры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оффшорные </a:t>
            </a:r>
            <a:r>
              <a:rPr lang="ru-RU" sz="2800" smtClean="0"/>
              <a:t>банковские центры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1809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 </a:t>
            </a:r>
            <a:r>
              <a:rPr lang="ru-RU" sz="2800" b="1" dirty="0" smtClean="0"/>
              <a:t>Становление российского рубля как м</a:t>
            </a:r>
            <a:r>
              <a:rPr lang="en-US" sz="2800" b="1" dirty="0" smtClean="0"/>
              <a:t>/</a:t>
            </a:r>
            <a:r>
              <a:rPr lang="ru-RU" sz="2800" b="1" dirty="0" smtClean="0"/>
              <a:t>н валюты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5084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 </a:t>
            </a:r>
            <a:r>
              <a:rPr lang="ru-RU" sz="2800" b="1" dirty="0" smtClean="0"/>
              <a:t>Валюта является международной</a:t>
            </a:r>
            <a:r>
              <a:rPr lang="ru-RU" sz="2800" dirty="0" smtClean="0"/>
              <a:t>, если резиденты используют ее как внутри страны эмиссии, так и за ее пределами. В отношении рубля это означает использование его за пределами РФ. При этом эмитирующая м</a:t>
            </a:r>
            <a:r>
              <a:rPr lang="en-US" sz="2800" dirty="0" smtClean="0"/>
              <a:t>/</a:t>
            </a:r>
            <a:r>
              <a:rPr lang="ru-RU" sz="2800" dirty="0" smtClean="0"/>
              <a:t>н валюту страна или группа стран получает определенные политические и </a:t>
            </a:r>
            <a:r>
              <a:rPr lang="ru-RU" sz="2800" dirty="0" err="1" smtClean="0"/>
              <a:t>экон.выгоды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5378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В настоящее время в мире насчитывается примерно </a:t>
            </a:r>
            <a:br>
              <a:rPr lang="ru-RU" sz="2800" dirty="0" smtClean="0"/>
            </a:br>
            <a:r>
              <a:rPr lang="ru-RU" sz="2800" dirty="0" smtClean="0"/>
              <a:t>160 валют.  Большая их часть – это </a:t>
            </a:r>
            <a:r>
              <a:rPr lang="ru-RU" sz="2800" b="1" dirty="0" smtClean="0"/>
              <a:t>замкнутые</a:t>
            </a:r>
            <a:r>
              <a:rPr lang="ru-RU" sz="2800" dirty="0" smtClean="0"/>
              <a:t>  или неконвертируемые (необратимые) валюты.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Вторую категорию валют образуют т.н. </a:t>
            </a:r>
            <a:r>
              <a:rPr lang="ru-RU" sz="2800" b="1" dirty="0" smtClean="0"/>
              <a:t>внутренние</a:t>
            </a:r>
            <a:r>
              <a:rPr lang="ru-RU" sz="2800" dirty="0" smtClean="0"/>
              <a:t> валюты. (Китай, Бразилия, Индия)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Более высокий статус имеют </a:t>
            </a:r>
            <a:r>
              <a:rPr lang="ru-RU" sz="2800" b="1" dirty="0" smtClean="0"/>
              <a:t>свободно конвертируемые международные валюты.   </a:t>
            </a:r>
            <a:r>
              <a:rPr lang="ru-RU" sz="2800" dirty="0" smtClean="0"/>
              <a:t>В мире 15-17 таких валют (канадский, </a:t>
            </a:r>
            <a:r>
              <a:rPr lang="ru-RU" sz="2800" dirty="0" err="1" smtClean="0"/>
              <a:t>сингапур</a:t>
            </a:r>
            <a:r>
              <a:rPr lang="ru-RU" sz="2800" dirty="0" smtClean="0"/>
              <a:t>., </a:t>
            </a:r>
            <a:r>
              <a:rPr lang="ru-RU" sz="2800" dirty="0" err="1" smtClean="0"/>
              <a:t>гонконский</a:t>
            </a:r>
            <a:r>
              <a:rPr lang="ru-RU" sz="2800" dirty="0" smtClean="0"/>
              <a:t> доллары, шведская, датская, </a:t>
            </a:r>
            <a:r>
              <a:rPr lang="ru-RU" sz="2800" dirty="0" err="1" smtClean="0"/>
              <a:t>норвеж</a:t>
            </a:r>
            <a:r>
              <a:rPr lang="ru-RU" sz="2800" dirty="0" smtClean="0"/>
              <a:t>. кроны...)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В категорию резервных (ключевых) или «свободно используемых валют» относят 5 валют.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b="1" dirty="0" smtClean="0"/>
              <a:t>Российский рубль в настоящее время относится к числу внутренних валют. </a:t>
            </a: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dirty="0" smtClean="0"/>
              <a:t>    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6692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24744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Место м</a:t>
            </a:r>
            <a:r>
              <a:rPr lang="en-US" sz="3200" b="1" dirty="0" smtClean="0"/>
              <a:t>/</a:t>
            </a:r>
            <a:r>
              <a:rPr lang="ru-RU" sz="3200" b="1" dirty="0" smtClean="0"/>
              <a:t>н валютного рынка </a:t>
            </a:r>
            <a:br>
              <a:rPr lang="ru-RU" sz="3200" b="1" dirty="0" smtClean="0"/>
            </a:br>
            <a:r>
              <a:rPr lang="ru-RU" sz="3200" b="1" dirty="0" smtClean="0"/>
              <a:t>в системе м</a:t>
            </a:r>
            <a:r>
              <a:rPr lang="en-US" sz="3200" b="1" dirty="0" smtClean="0"/>
              <a:t>/</a:t>
            </a:r>
            <a:r>
              <a:rPr lang="ru-RU" sz="3200" b="1" dirty="0" smtClean="0"/>
              <a:t>н финансового рынка</a:t>
            </a:r>
            <a:endParaRPr lang="ru-RU" sz="3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196752"/>
            <a:ext cx="9144000" cy="566124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983" y="980728"/>
            <a:ext cx="8312793" cy="5749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106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  </a:t>
            </a:r>
            <a:r>
              <a:rPr lang="ru-RU" sz="2800" b="1" dirty="0" smtClean="0"/>
              <a:t>Факторы, влияющие на ход интернационализации  </a:t>
            </a:r>
            <a:br>
              <a:rPr lang="ru-RU" sz="2800" b="1" dirty="0" smtClean="0"/>
            </a:br>
            <a:r>
              <a:rPr lang="ru-RU" sz="2800" b="1" dirty="0"/>
              <a:t> </a:t>
            </a:r>
            <a:r>
              <a:rPr lang="ru-RU" sz="2800" b="1" dirty="0" smtClean="0"/>
              <a:t>                рубля и обретения рублем м</a:t>
            </a:r>
            <a:r>
              <a:rPr lang="en-US" sz="2800" b="1" dirty="0" smtClean="0"/>
              <a:t>/</a:t>
            </a:r>
            <a:r>
              <a:rPr lang="ru-RU" sz="2800" b="1" dirty="0" smtClean="0"/>
              <a:t>н статуса </a:t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dirty="0" smtClean="0"/>
              <a:t>    - масштабы экономики и вес России в глобальном производстве и экспорте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долгосрочная устойчивость валютного курса и покупательной способности рубля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уровень развития национального рынка капиталов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состояние внутреннего и м</a:t>
            </a:r>
            <a:r>
              <a:rPr lang="en-US" sz="2800" dirty="0" smtClean="0"/>
              <a:t>/</a:t>
            </a:r>
            <a:r>
              <a:rPr lang="ru-RU" sz="2800" dirty="0" smtClean="0"/>
              <a:t>н валютного рынка рубля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режим валютного регулирования и контроля в России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повышение роли России в глобальных финансах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построение конкурентоспособного финансового центра в Москве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27677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Крупнейшие страны мира по экспорту товаров и услуг, %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 </a:t>
            </a:r>
            <a:endParaRPr lang="ru-RU" sz="2800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1537991"/>
            <a:ext cx="8892480" cy="51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32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Экспорт важнейших российских товаров, % к итогу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65177"/>
            <a:ext cx="9144309" cy="51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73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Доля отдельных стран </a:t>
            </a:r>
            <a:br>
              <a:rPr lang="ru-RU" sz="2800" dirty="0" smtClean="0"/>
            </a:br>
            <a:r>
              <a:rPr lang="ru-RU" sz="2800" dirty="0" smtClean="0"/>
              <a:t>в обороте мирового валютного рынка, %  к итогу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12" y="1625507"/>
            <a:ext cx="9083679" cy="48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44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 smtClean="0"/>
              <a:t>      </a:t>
            </a:r>
            <a:r>
              <a:rPr lang="ru-RU" sz="3200" b="1" dirty="0" err="1" smtClean="0"/>
              <a:t>Рэнкинг</a:t>
            </a:r>
            <a:r>
              <a:rPr lang="ru-RU" sz="3200" b="1" dirty="0" smtClean="0"/>
              <a:t> стран по размеру ВВП в 2010-2030 гг.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> </a:t>
            </a:r>
            <a:r>
              <a:rPr lang="ru-RU" sz="3200" b="1" dirty="0" smtClean="0"/>
              <a:t>                                                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endParaRPr lang="ru-RU" sz="3200" b="1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82838"/>
            <a:ext cx="8932844" cy="489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06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9" y="209302"/>
            <a:ext cx="8778856" cy="63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40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1415772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681" y="1700808"/>
            <a:ext cx="8986319" cy="35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06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533" y="332656"/>
            <a:ext cx="8486477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12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1184" y="646400"/>
            <a:ext cx="9225184" cy="59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59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674136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3231" y="1844824"/>
            <a:ext cx="9187231" cy="315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7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32" y="1"/>
            <a:ext cx="9141668" cy="908720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Динамика курса рубля по сравнению с </a:t>
            </a:r>
            <a:r>
              <a:rPr lang="ru-RU" sz="3200" dirty="0" err="1" smtClean="0"/>
              <a:t>др.валютами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(к.2013 – 2014)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64" y="999732"/>
            <a:ext cx="8907976" cy="50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6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909" y="0"/>
            <a:ext cx="8958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28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-361"/>
            <a:ext cx="6192363" cy="685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052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036496" cy="1484784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Участники м</a:t>
            </a:r>
            <a:r>
              <a:rPr lang="en-US" sz="3600" b="1" dirty="0" smtClean="0"/>
              <a:t>/</a:t>
            </a:r>
            <a:r>
              <a:rPr lang="ru-RU" sz="3600" b="1" dirty="0" smtClean="0"/>
              <a:t>н валютного рынка</a:t>
            </a:r>
            <a:endParaRPr lang="ru-RU" sz="36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8549" y="1052736"/>
            <a:ext cx="7715207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499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/>
              <a:t>            Структура м</a:t>
            </a:r>
            <a:r>
              <a:rPr lang="en-US" sz="3200" b="1" dirty="0" smtClean="0"/>
              <a:t>/</a:t>
            </a:r>
            <a:r>
              <a:rPr lang="ru-RU" sz="3200" b="1" dirty="0" smtClean="0"/>
              <a:t>н валютного рынка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2400" dirty="0" smtClean="0"/>
              <a:t>   </a:t>
            </a:r>
            <a:r>
              <a:rPr lang="ru-RU" sz="2800" dirty="0" smtClean="0"/>
              <a:t>- биржевой и внебиржевой  сегменты МВР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- наличный и безналичный сегменты МВР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- текущий (спот) и срочный рынок (форвардный и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 фьючерсный сектора)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44018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96752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Географическое распределение оборота мирового ВР (среднедневные показатели в </a:t>
            </a:r>
            <a:r>
              <a:rPr lang="ru-RU" sz="3200" dirty="0" err="1" smtClean="0"/>
              <a:t>млрд.долл</a:t>
            </a:r>
            <a:r>
              <a:rPr lang="ru-RU" sz="3200" dirty="0" smtClean="0"/>
              <a:t>. США и в %)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9144000" cy="5949280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37070621"/>
              </p:ext>
            </p:extLst>
          </p:nvPr>
        </p:nvGraphicFramePr>
        <p:xfrm>
          <a:off x="-1" y="1772820"/>
          <a:ext cx="9144004" cy="3600393"/>
        </p:xfrm>
        <a:graphic>
          <a:graphicData uri="http://schemas.openxmlformats.org/drawingml/2006/table">
            <a:tbl>
              <a:tblPr/>
              <a:tblGrid>
                <a:gridCol w="1329218"/>
                <a:gridCol w="647970"/>
                <a:gridCol w="647970"/>
                <a:gridCol w="647970"/>
                <a:gridCol w="647970"/>
                <a:gridCol w="647970"/>
                <a:gridCol w="652863"/>
                <a:gridCol w="652863"/>
                <a:gridCol w="647970"/>
                <a:gridCol w="647970"/>
                <a:gridCol w="647970"/>
                <a:gridCol w="662650"/>
                <a:gridCol w="662650"/>
              </a:tblGrid>
              <a:tr h="249551">
                <a:tc row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Страна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1995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1998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2001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2004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2007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2010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764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Сумма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%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Сумма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Сумма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Сумма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Сумма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750"/>
                        </a:lnSpc>
                        <a:spcAft>
                          <a:spcPts val="0"/>
                        </a:spcAft>
                      </a:pPr>
                      <a:r>
                        <a:rPr lang="ru-RU" sz="1200" b="1" spc="-10">
                          <a:solidFill>
                            <a:srgbClr val="000000"/>
                          </a:solidFill>
                          <a:effectLst/>
                          <a:latin typeface="Tahoma"/>
                          <a:ea typeface="Tahoma"/>
                          <a:cs typeface="Tahoma"/>
                        </a:rPr>
                        <a:t>Сумма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Великобритания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478,8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29,3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685,2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32,6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541,7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32,0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835,3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32,0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1,483,2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34,6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1,853,6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36,7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США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265,8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16,3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383,4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18,3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272,6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16,1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498,6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19,1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745,2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17,4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904,4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en-US" sz="1200" spc="-30" baseline="-2500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L</a:t>
                      </a:r>
                      <a:r>
                        <a:rPr lang="en-US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 </a:t>
                      </a: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17,9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Япония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167,7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146,3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152,7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9,0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207,4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250,2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5,8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312,3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6,2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Сингапур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107,3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144,9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103,7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133,6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241,8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266,0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Швейцария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88,4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91,6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76,3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85,3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253,6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262,6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5,2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1924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Гонконг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90,9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79,9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68,4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106,0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baseline="3000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</a:t>
                      </a: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181,0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4,2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237,6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Австралия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40,5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48,3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54,0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3,2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107,1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176,3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192,1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3,8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Франция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61,5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77,2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49,6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66,5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126,8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151,6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3,0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Германия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79,2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4,8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99,6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4,7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91,5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120,4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101,4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108,6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2,1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1924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Канада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30,7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37,9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1,8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44,2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2,6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59,3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64,0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61,9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1,2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Итого: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1410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86%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1789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86%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1455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85%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2208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85%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3621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84%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4351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86%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635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Прочие страны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223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340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237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15%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390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15%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428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16%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705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14%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190">
                <a:tc>
                  <a:txBody>
                    <a:bodyPr/>
                    <a:lstStyle/>
                    <a:p>
                      <a:pPr marL="381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Всего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1,632,7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100,0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2,099,4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100,0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1,691,7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100,0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2,608,5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100,0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4,281,1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100,0</a:t>
                      </a:r>
                      <a:endParaRPr lang="ru-RU" sz="1200" spc="1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5,056,4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700"/>
                        </a:lnSpc>
                        <a:spcAft>
                          <a:spcPts val="0"/>
                        </a:spcAft>
                      </a:pPr>
                      <a:r>
                        <a:rPr lang="ru-RU" sz="1200" spc="-30" dirty="0">
                          <a:solidFill>
                            <a:srgbClr val="000000"/>
                          </a:solidFill>
                          <a:effectLst/>
                          <a:latin typeface="Microsoft Sans Serif"/>
                          <a:ea typeface="Microsoft Sans Serif"/>
                          <a:cs typeface="Microsoft Sans Serif"/>
                        </a:rPr>
                        <a:t>100,0</a:t>
                      </a:r>
                      <a:endParaRPr lang="ru-RU" sz="1200" spc="1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350" marR="63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168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l"/>
            <a:r>
              <a:rPr lang="ru-RU" b="1" dirty="0" smtClean="0"/>
              <a:t>    </a:t>
            </a:r>
            <a:r>
              <a:rPr lang="ru-RU" sz="3200" b="1" dirty="0" smtClean="0"/>
              <a:t>2.</a:t>
            </a:r>
            <a:r>
              <a:rPr lang="ru-RU" b="1" dirty="0" smtClean="0"/>
              <a:t> </a:t>
            </a:r>
            <a:r>
              <a:rPr lang="ru-RU" sz="3200" b="1" dirty="0" smtClean="0"/>
              <a:t>Валютный курс и валютные котировки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dirty="0" smtClean="0"/>
              <a:t> </a:t>
            </a:r>
            <a:r>
              <a:rPr lang="ru-RU" sz="2800" dirty="0" smtClean="0"/>
              <a:t>   </a:t>
            </a:r>
            <a:r>
              <a:rPr lang="ru-RU" sz="2800" b="1" dirty="0" smtClean="0"/>
              <a:t>Валютный курс </a:t>
            </a:r>
            <a:r>
              <a:rPr lang="ru-RU" sz="2800" dirty="0" smtClean="0"/>
              <a:t>(</a:t>
            </a:r>
            <a:r>
              <a:rPr lang="en-US" sz="2800" dirty="0" smtClean="0"/>
              <a:t>exchange rate)</a:t>
            </a:r>
            <a:r>
              <a:rPr lang="ru-RU" sz="2800" dirty="0" smtClean="0"/>
              <a:t> – это цена одной валюты, выраженная в другой. </a:t>
            </a:r>
            <a:br>
              <a:rPr lang="ru-RU" sz="2800" dirty="0" smtClean="0"/>
            </a:br>
            <a:r>
              <a:rPr lang="ru-RU" sz="2800" dirty="0" smtClean="0"/>
              <a:t>   Механизмом определения его конкретного значения служит </a:t>
            </a:r>
            <a:r>
              <a:rPr lang="ru-RU" sz="2800" b="1" dirty="0" smtClean="0"/>
              <a:t>инвалютная котировка</a:t>
            </a:r>
            <a:r>
              <a:rPr lang="ru-RU" sz="2800" dirty="0" smtClean="0"/>
              <a:t>.  Она представляет собой метод установления и объявления (</a:t>
            </a:r>
            <a:r>
              <a:rPr lang="ru-RU" sz="2800" dirty="0" err="1" smtClean="0"/>
              <a:t>напр.публикации</a:t>
            </a:r>
            <a:r>
              <a:rPr lang="ru-RU" sz="2800" dirty="0" smtClean="0"/>
              <a:t> или показа на мониторе) пропорции обмена между двумя различными денежными единицами.  </a:t>
            </a:r>
            <a:br>
              <a:rPr lang="ru-RU" sz="2800" dirty="0" smtClean="0"/>
            </a:br>
            <a:r>
              <a:rPr lang="ru-RU" sz="2800" dirty="0" smtClean="0"/>
              <a:t>   Или: Определение курса валют называется </a:t>
            </a:r>
            <a:r>
              <a:rPr lang="ru-RU" sz="2800" b="1" dirty="0" smtClean="0"/>
              <a:t>валютной котировкой. </a:t>
            </a:r>
            <a:br>
              <a:rPr lang="ru-RU" sz="2800" b="1" dirty="0" smtClean="0"/>
            </a:br>
            <a:r>
              <a:rPr lang="ru-RU" sz="2800" b="1" dirty="0"/>
              <a:t> </a:t>
            </a:r>
            <a:r>
              <a:rPr lang="ru-RU" sz="2800" b="1" dirty="0" smtClean="0"/>
              <a:t>  </a:t>
            </a:r>
            <a:r>
              <a:rPr lang="ru-RU" sz="2800" dirty="0" smtClean="0"/>
              <a:t>Режимы валютного курса: от фиксированного -  к плавающему.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> </a:t>
            </a:r>
            <a:r>
              <a:rPr lang="ru-RU" sz="2800" b="1" dirty="0" smtClean="0"/>
              <a:t> 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xmlns="" val="677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             </a:t>
            </a:r>
            <a:r>
              <a:rPr lang="ru-RU" sz="3200" b="1" dirty="0" smtClean="0"/>
              <a:t>Методы инвалютной котировки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2400" dirty="0" smtClean="0"/>
              <a:t>   Инвалютная котировка включает две валюты – базисную и встречную (котируемую). Базисная валюта размещена на первом месте, а встречная – на втором.</a:t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3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70977"/>
            <a:ext cx="4752528" cy="30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972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dirty="0" smtClean="0"/>
              <a:t>  </a:t>
            </a:r>
            <a:r>
              <a:rPr lang="ru-RU" sz="3200" b="1" dirty="0" smtClean="0"/>
              <a:t>Международный валютный рынок </a:t>
            </a:r>
            <a:r>
              <a:rPr lang="ru-RU" sz="3200" dirty="0" smtClean="0"/>
              <a:t>– один из сегментов м</a:t>
            </a:r>
            <a:r>
              <a:rPr lang="en-US" sz="3200" dirty="0" smtClean="0"/>
              <a:t>/</a:t>
            </a:r>
            <a:r>
              <a:rPr lang="ru-RU" sz="3200" dirty="0" smtClean="0"/>
              <a:t>н финансового рынка. Он представляет собой специфически оформленный механизм, обслуживающий и регулирующий м</a:t>
            </a:r>
            <a:r>
              <a:rPr lang="en-US" sz="3200" dirty="0" smtClean="0"/>
              <a:t>/</a:t>
            </a:r>
            <a:r>
              <a:rPr lang="ru-RU" sz="3200" dirty="0" smtClean="0"/>
              <a:t>н систему валютных операций на основе спроса и предложения.</a:t>
            </a:r>
            <a:br>
              <a:rPr lang="ru-RU" sz="3200" dirty="0" smtClean="0"/>
            </a:b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smtClean="0"/>
              <a:t> 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14477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</a:t>
            </a:r>
            <a:r>
              <a:rPr lang="ru-RU" sz="3200" dirty="0" smtClean="0"/>
              <a:t>Выделяют два метода котировки валют: </a:t>
            </a:r>
            <a:r>
              <a:rPr lang="ru-RU" sz="3200" b="1" dirty="0" smtClean="0"/>
              <a:t>прямой и обратный (косвенный).</a:t>
            </a:r>
            <a:br>
              <a:rPr lang="ru-RU" sz="3200" b="1" dirty="0" smtClean="0"/>
            </a:br>
            <a:r>
              <a:rPr lang="ru-RU" sz="3200" dirty="0"/>
              <a:t> </a:t>
            </a:r>
            <a:r>
              <a:rPr lang="ru-RU" sz="3200" dirty="0" smtClean="0"/>
              <a:t>  </a:t>
            </a:r>
            <a:r>
              <a:rPr lang="ru-RU" sz="3200" b="1" dirty="0" smtClean="0"/>
              <a:t>При прямом методе </a:t>
            </a:r>
            <a:r>
              <a:rPr lang="ru-RU" sz="3200" dirty="0" smtClean="0"/>
              <a:t>фиксированное количество базисной валюты (1, 10, 100) выражается в переменном количестве встречной валюты. 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Например</a:t>
            </a:r>
            <a:r>
              <a:rPr lang="ru-RU" sz="3200" dirty="0" smtClean="0"/>
              <a:t>: котировка </a:t>
            </a:r>
            <a:r>
              <a:rPr lang="en-US" sz="3200" dirty="0" smtClean="0"/>
              <a:t>EUR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 /USD</a:t>
            </a:r>
            <a:r>
              <a:rPr lang="en-US" sz="3200" baseline="-25000" dirty="0" smtClean="0"/>
              <a:t>1,</a:t>
            </a:r>
            <a:r>
              <a:rPr lang="ru-RU" sz="3200" baseline="-25000" dirty="0" smtClean="0"/>
              <a:t>1342</a:t>
            </a:r>
            <a:r>
              <a:rPr lang="en-US" sz="3200" dirty="0" smtClean="0"/>
              <a:t>    </a:t>
            </a:r>
            <a:br>
              <a:rPr lang="en-US" sz="3200" dirty="0" smtClean="0"/>
            </a:br>
            <a:r>
              <a:rPr lang="en-US" sz="3200" dirty="0"/>
              <a:t> </a:t>
            </a:r>
            <a:r>
              <a:rPr lang="en-US" sz="3200" dirty="0" smtClean="0"/>
              <a:t>                                             NOK</a:t>
            </a:r>
            <a:r>
              <a:rPr lang="en-US" sz="3200" baseline="-25000" dirty="0" smtClean="0"/>
              <a:t>10 </a:t>
            </a:r>
            <a:r>
              <a:rPr lang="en-US" sz="3200" dirty="0" smtClean="0"/>
              <a:t>/RUB</a:t>
            </a:r>
            <a:r>
              <a:rPr lang="ru-RU" sz="3200" baseline="-25000" dirty="0" smtClean="0"/>
              <a:t>83</a:t>
            </a:r>
            <a:r>
              <a:rPr lang="en-US" sz="3200" baseline="-25000" dirty="0" smtClean="0"/>
              <a:t>,</a:t>
            </a:r>
            <a:r>
              <a:rPr lang="ru-RU" sz="3200" baseline="-25000" dirty="0" smtClean="0"/>
              <a:t>653</a:t>
            </a:r>
            <a:r>
              <a:rPr lang="en-US" sz="3200" baseline="-25000" dirty="0" smtClean="0"/>
              <a:t>4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> </a:t>
            </a:r>
            <a:r>
              <a:rPr lang="en-US" sz="2800" dirty="0" smtClean="0"/>
              <a:t>         </a:t>
            </a:r>
            <a:r>
              <a:rPr lang="ru-RU" sz="2800" dirty="0" smtClean="0"/>
              <a:t>      </a:t>
            </a:r>
            <a:r>
              <a:rPr lang="en-US" sz="2800" dirty="0" smtClean="0"/>
              <a:t>                                    JPY</a:t>
            </a:r>
            <a:r>
              <a:rPr lang="en-US" sz="2800" baseline="-25000" dirty="0" smtClean="0"/>
              <a:t>100   </a:t>
            </a:r>
            <a:r>
              <a:rPr lang="en-US" sz="2800" dirty="0" smtClean="0"/>
              <a:t>/CHF</a:t>
            </a:r>
            <a:r>
              <a:rPr lang="en-US" sz="2800" baseline="-25000" dirty="0" smtClean="0"/>
              <a:t>0,8</a:t>
            </a:r>
            <a:r>
              <a:rPr lang="ru-RU" sz="2800" baseline="-25000" dirty="0" smtClean="0"/>
              <a:t>0      </a:t>
            </a:r>
            <a:br>
              <a:rPr lang="ru-RU" sz="2800" baseline="-25000" dirty="0" smtClean="0"/>
            </a:br>
            <a:r>
              <a:rPr lang="ru-RU" sz="2800" baseline="-25000" dirty="0"/>
              <a:t/>
            </a:r>
            <a:br>
              <a:rPr lang="ru-RU" sz="2800" baseline="-25000" dirty="0"/>
            </a:br>
            <a:r>
              <a:rPr lang="ru-RU" sz="3200" baseline="-25000" dirty="0" smtClean="0"/>
              <a:t>   </a:t>
            </a:r>
            <a:r>
              <a:rPr lang="ru-RU" sz="3200" b="1" dirty="0" smtClean="0"/>
              <a:t>Или</a:t>
            </a:r>
            <a:r>
              <a:rPr lang="ru-RU" sz="3200" dirty="0" smtClean="0"/>
              <a:t>:  </a:t>
            </a:r>
            <a:r>
              <a:rPr lang="ru-RU" sz="3200" b="1" dirty="0" smtClean="0"/>
              <a:t>Прямая котировка </a:t>
            </a:r>
            <a:r>
              <a:rPr lang="ru-RU" sz="3200" dirty="0" smtClean="0"/>
              <a:t>– количество национальной валюты за единицу иностранной.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</a:t>
            </a:r>
            <a:r>
              <a:rPr lang="ru-RU" sz="3200" b="1" dirty="0" smtClean="0"/>
              <a:t>Косвенная</a:t>
            </a:r>
            <a:r>
              <a:rPr lang="ru-RU" sz="3200" dirty="0" smtClean="0"/>
              <a:t> (обратная) котировка – количество иностранной валюты за единицу национальной.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12475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252520" cy="6858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    </a:t>
            </a:r>
            <a:r>
              <a:rPr lang="ru-RU" sz="3200" b="1" dirty="0" smtClean="0"/>
              <a:t>При прямой котировке </a:t>
            </a:r>
            <a:r>
              <a:rPr lang="ru-RU" sz="3200" dirty="0" smtClean="0"/>
              <a:t>1,10,100 и </a:t>
            </a:r>
            <a:r>
              <a:rPr lang="ru-RU" sz="3200" dirty="0" err="1" smtClean="0"/>
              <a:t>т.д.ед</a:t>
            </a:r>
            <a:r>
              <a:rPr lang="ru-RU" sz="3200" dirty="0" smtClean="0"/>
              <a:t>. базисной валюты </a:t>
            </a:r>
            <a:r>
              <a:rPr lang="ru-RU" sz="3200" b="1" dirty="0" smtClean="0"/>
              <a:t>повышение ее курса </a:t>
            </a:r>
            <a:r>
              <a:rPr lang="ru-RU" sz="3200" dirty="0" smtClean="0"/>
              <a:t>выражается в большем количестве предлагаемых за нее единиц встречной валюты.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</a:t>
            </a:r>
            <a:r>
              <a:rPr lang="ru-RU" sz="3200" b="1" dirty="0" smtClean="0"/>
              <a:t>Понижение курса единицы </a:t>
            </a:r>
            <a:r>
              <a:rPr lang="ru-RU" sz="3200" dirty="0" smtClean="0"/>
              <a:t>(10,100) и </a:t>
            </a:r>
            <a:r>
              <a:rPr lang="ru-RU" sz="3200" dirty="0" err="1" smtClean="0"/>
              <a:t>т.д.ед</a:t>
            </a:r>
            <a:r>
              <a:rPr lang="ru-RU" sz="3200" dirty="0" smtClean="0"/>
              <a:t>.) </a:t>
            </a:r>
            <a:r>
              <a:rPr lang="ru-RU" sz="3200" b="1" dirty="0" smtClean="0"/>
              <a:t>базисной валюты</a:t>
            </a:r>
            <a:r>
              <a:rPr lang="ru-RU" sz="3200" dirty="0" smtClean="0"/>
              <a:t>, наоборот, выглядит как уменьшение переменного количества единиц обмениваемой на нее встречной валюты.</a:t>
            </a:r>
            <a:br>
              <a:rPr lang="ru-RU" sz="3200" dirty="0" smtClean="0"/>
            </a:b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smtClean="0"/>
              <a:t>      </a:t>
            </a:r>
            <a:r>
              <a:rPr lang="ru-RU" sz="3200" b="1" dirty="0" smtClean="0"/>
              <a:t>Пример на следующем слайде</a:t>
            </a:r>
            <a:r>
              <a:rPr lang="ru-RU" sz="3200" dirty="0" smtClean="0"/>
              <a:t>: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2559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25048382"/>
              </p:ext>
            </p:extLst>
          </p:nvPr>
        </p:nvGraphicFramePr>
        <p:xfrm>
          <a:off x="323528" y="908720"/>
          <a:ext cx="8568952" cy="5472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68952"/>
              </a:tblGrid>
              <a:tr h="5472608">
                <a:tc>
                  <a:txBody>
                    <a:bodyPr/>
                    <a:lstStyle/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ru-RU" sz="2400" spc="-5" dirty="0" smtClean="0">
                          <a:effectLst/>
                        </a:rPr>
                        <a:t>Изменение </a:t>
                      </a:r>
                      <a:r>
                        <a:rPr lang="ru-RU" sz="2400" spc="-5" dirty="0">
                          <a:effectLst/>
                        </a:rPr>
                        <a:t>курса фунта стерлингов в долларах США на ВР в </a:t>
                      </a:r>
                      <a:endParaRPr lang="ru-RU" sz="24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ru-RU" sz="2400" spc="-5" dirty="0" smtClean="0">
                          <a:effectLst/>
                        </a:rPr>
                        <a:t>течение </a:t>
                      </a:r>
                      <a:r>
                        <a:rPr lang="ru-RU" sz="2400" spc="-5" dirty="0">
                          <a:effectLst/>
                        </a:rPr>
                        <a:t>рабочего дня </a:t>
                      </a:r>
                      <a:r>
                        <a:rPr lang="ru-RU" sz="2400" spc="-20" dirty="0">
                          <a:effectLst/>
                        </a:rPr>
                        <a:t>(долларов США за 1 фунт ст.)</a:t>
                      </a:r>
                      <a:endParaRPr lang="ru-RU" sz="2400" spc="-5" dirty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12700" marR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3200" spc="-5" dirty="0" smtClean="0">
                        <a:effectLst/>
                      </a:endParaRPr>
                    </a:p>
                    <a:p>
                      <a:pPr marL="12700" marR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pc="-5" dirty="0" smtClean="0">
                          <a:effectLst/>
                        </a:rPr>
                        <a:t>GBP</a:t>
                      </a:r>
                      <a:r>
                        <a:rPr lang="ru-RU" sz="3200" spc="-5" dirty="0" smtClean="0">
                          <a:effectLst/>
                        </a:rPr>
                        <a:t>/</a:t>
                      </a:r>
                      <a:r>
                        <a:rPr lang="en-US" sz="3200" spc="-5" dirty="0" smtClean="0">
                          <a:effectLst/>
                        </a:rPr>
                        <a:t>USD</a:t>
                      </a:r>
                      <a:endParaRPr lang="ru-RU" sz="3200" spc="-5" dirty="0" smtClean="0">
                        <a:effectLst/>
                      </a:endParaRPr>
                    </a:p>
                    <a:p>
                      <a:pPr marL="127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ru-RU" sz="2400" spc="-5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r>
                        <a:rPr lang="en-US" sz="2400" spc="-20" dirty="0">
                          <a:effectLst/>
                        </a:rPr>
                        <a:t> </a:t>
                      </a:r>
                      <a:endParaRPr lang="ru-RU" sz="2400" spc="-20" dirty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r>
                        <a:rPr lang="ru-RU" sz="2400" spc="-20" dirty="0" smtClean="0">
                          <a:effectLst/>
                        </a:rPr>
                        <a:t>    </a:t>
                      </a: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r>
                        <a:rPr lang="ru-RU" sz="2400" spc="-20" dirty="0" smtClean="0">
                          <a:effectLst/>
                        </a:rPr>
                        <a:t>прямая </a:t>
                      </a:r>
                      <a:r>
                        <a:rPr lang="ru-RU" sz="2400" spc="-20" dirty="0">
                          <a:effectLst/>
                        </a:rPr>
                        <a:t>котировка    </a:t>
                      </a:r>
                      <a:r>
                        <a:rPr lang="ru-RU" sz="2400" spc="-20" dirty="0" smtClean="0">
                          <a:effectLst/>
                        </a:rPr>
                        <a:t>          косвенная </a:t>
                      </a:r>
                      <a:r>
                        <a:rPr lang="ru-RU" sz="2400" spc="-20" dirty="0">
                          <a:effectLst/>
                        </a:rPr>
                        <a:t>котировка </a:t>
                      </a: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L="355600"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r>
                        <a:rPr lang="ru-RU" sz="2400" spc="-20" dirty="0" smtClean="0">
                          <a:effectLst/>
                        </a:rPr>
                        <a:t>фунта </a:t>
                      </a:r>
                      <a:r>
                        <a:rPr lang="ru-RU" sz="2400" spc="-20" dirty="0">
                          <a:effectLst/>
                        </a:rPr>
                        <a:t>стерлингов </a:t>
                      </a:r>
                      <a:r>
                        <a:rPr lang="en-US" sz="2400" spc="-20" dirty="0">
                          <a:effectLst/>
                        </a:rPr>
                        <a:t>  </a:t>
                      </a:r>
                      <a:r>
                        <a:rPr lang="ru-RU" sz="2400" spc="-20" dirty="0" smtClean="0">
                          <a:effectLst/>
                        </a:rPr>
                        <a:t>                </a:t>
                      </a:r>
                      <a:r>
                        <a:rPr lang="en-US" sz="2400" spc="-20" dirty="0" smtClean="0">
                          <a:effectLst/>
                        </a:rPr>
                        <a:t> </a:t>
                      </a:r>
                      <a:r>
                        <a:rPr lang="ru-RU" sz="2400" spc="-20" dirty="0">
                          <a:effectLst/>
                        </a:rPr>
                        <a:t>доллара США </a:t>
                      </a:r>
                    </a:p>
                    <a:p>
                      <a:pPr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endParaRPr lang="ru-RU" sz="2400" spc="-20" dirty="0" smtClean="0">
                        <a:effectLst/>
                      </a:endParaRPr>
                    </a:p>
                    <a:p>
                      <a:pPr marR="381000" indent="482600" algn="l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562350" algn="r"/>
                        </a:tabLst>
                      </a:pPr>
                      <a:r>
                        <a:rPr lang="en-US" sz="2400" spc="-20" dirty="0" smtClean="0">
                          <a:effectLst/>
                        </a:rPr>
                        <a:t>1</a:t>
                      </a:r>
                      <a:r>
                        <a:rPr lang="ru-RU" sz="2400" spc="-20" dirty="0" smtClean="0">
                          <a:effectLst/>
                        </a:rPr>
                        <a:t>,5432                   1,5444                     1,5457                     1,5449</a:t>
                      </a:r>
                      <a:r>
                        <a:rPr lang="ru-RU" sz="2400" spc="-5" dirty="0">
                          <a:effectLst/>
                        </a:rPr>
                        <a:t>		</a:t>
                      </a:r>
                      <a:endParaRPr lang="ru-RU" sz="2400" spc="-20" dirty="0">
                        <a:effectLst/>
                      </a:endParaRPr>
                    </a:p>
                    <a:p>
                      <a:pPr marL="444500"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449955" algn="r"/>
                        </a:tabLst>
                      </a:pPr>
                      <a:r>
                        <a:rPr lang="ru-RU" sz="2400" spc="-5" dirty="0" smtClean="0">
                          <a:effectLst/>
                        </a:rPr>
                        <a:t>       </a:t>
                      </a:r>
                    </a:p>
                    <a:p>
                      <a:pPr marL="444500" algn="just">
                        <a:lnSpc>
                          <a:spcPts val="1200"/>
                        </a:lnSpc>
                        <a:spcAft>
                          <a:spcPts val="0"/>
                        </a:spcAft>
                        <a:tabLst>
                          <a:tab pos="1475740" algn="ctr"/>
                          <a:tab pos="2426970" algn="ctr"/>
                          <a:tab pos="3449955" algn="r"/>
                        </a:tabLst>
                      </a:pPr>
                      <a:r>
                        <a:rPr lang="ru-RU" sz="2400" spc="-5" dirty="0" smtClean="0">
                          <a:effectLst/>
                        </a:rPr>
                        <a:t>    (</a:t>
                      </a:r>
                      <a:r>
                        <a:rPr lang="ru-RU" sz="2400" spc="-5" dirty="0">
                          <a:effectLst/>
                        </a:rPr>
                        <a:t>1)	</a:t>
                      </a:r>
                      <a:r>
                        <a:rPr lang="ru-RU" sz="2400" spc="-5" dirty="0" smtClean="0">
                          <a:effectLst/>
                        </a:rPr>
                        <a:t>                          (</a:t>
                      </a:r>
                      <a:r>
                        <a:rPr lang="ru-RU" sz="2400" spc="-5" dirty="0">
                          <a:effectLst/>
                        </a:rPr>
                        <a:t>2)	</a:t>
                      </a:r>
                      <a:r>
                        <a:rPr lang="ru-RU" sz="2400" spc="-5" dirty="0" smtClean="0">
                          <a:effectLst/>
                        </a:rPr>
                        <a:t>                            (</a:t>
                      </a:r>
                      <a:r>
                        <a:rPr lang="ru-RU" sz="2400" spc="-5" dirty="0">
                          <a:effectLst/>
                        </a:rPr>
                        <a:t>3)	</a:t>
                      </a:r>
                      <a:r>
                        <a:rPr lang="ru-RU" sz="2400" spc="-5" dirty="0" smtClean="0">
                          <a:effectLst/>
                        </a:rPr>
                        <a:t>                          (</a:t>
                      </a:r>
                      <a:r>
                        <a:rPr lang="ru-RU" sz="2400" spc="-5" dirty="0">
                          <a:effectLst/>
                        </a:rPr>
                        <a:t>4)</a:t>
                      </a:r>
                      <a:endParaRPr lang="ru-RU" sz="2400" spc="-5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cxnSp>
        <p:nvCxnSpPr>
          <p:cNvPr id="6" name="Прямая со стрелкой 5"/>
          <p:cNvCxnSpPr/>
          <p:nvPr/>
        </p:nvCxnSpPr>
        <p:spPr>
          <a:xfrm flipH="1">
            <a:off x="2555776" y="2492896"/>
            <a:ext cx="151216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4932040" y="2492896"/>
            <a:ext cx="1152128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9517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ru-RU" sz="2500" b="1" dirty="0">
                <a:solidFill>
                  <a:prstClr val="black"/>
                </a:solidFill>
              </a:rPr>
              <a:t>Переход на альтернативный метод инвалютной котировки</a:t>
            </a: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>  Курсы валют – это соотношение обратных величин. Поэтому переход на альтернативный прямому, т.е. на косвенный метод котировки, и наоборот осуществляется очень просто</a:t>
            </a:r>
            <a:r>
              <a:rPr lang="ru-RU" sz="2500" dirty="0" smtClean="0">
                <a:solidFill>
                  <a:prstClr val="black"/>
                </a:solidFill>
              </a:rPr>
              <a:t>:</a:t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en-US" sz="2800" b="1" dirty="0" smtClean="0">
                <a:solidFill>
                  <a:prstClr val="black"/>
                </a:solidFill>
              </a:rPr>
              <a:t>USD/NOK 7,5974</a:t>
            </a:r>
            <a:r>
              <a:rPr lang="ru-RU" sz="2500" b="1" dirty="0">
                <a:solidFill>
                  <a:prstClr val="black"/>
                </a:solidFill>
              </a:rPr>
              <a:t/>
            </a:r>
            <a:br>
              <a:rPr lang="ru-RU" sz="2500" b="1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>прямая котировка        обратная котировка</a:t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>  доллара США              норвежской кроны</a:t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>7,5974 </a:t>
            </a:r>
            <a:r>
              <a:rPr lang="ru-RU" sz="2500" dirty="0" err="1" smtClean="0">
                <a:solidFill>
                  <a:prstClr val="black"/>
                </a:solidFill>
              </a:rPr>
              <a:t>норв.крон</a:t>
            </a:r>
            <a:r>
              <a:rPr lang="ru-RU" sz="2500" dirty="0" smtClean="0">
                <a:solidFill>
                  <a:prstClr val="black"/>
                </a:solidFill>
              </a:rPr>
              <a:t> за 1 долл. США</a:t>
            </a: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en-US" sz="2800" b="1" dirty="0" smtClean="0">
                <a:solidFill>
                  <a:prstClr val="black"/>
                </a:solidFill>
              </a:rPr>
              <a:t>NOK/USD 0,1316</a:t>
            </a:r>
            <a:r>
              <a:rPr lang="en-US" sz="2400" dirty="0" smtClean="0">
                <a:solidFill>
                  <a:prstClr val="black"/>
                </a:solidFill>
              </a:rPr>
              <a:t/>
            </a:r>
            <a:br>
              <a:rPr lang="en-US" sz="2400" dirty="0" smtClean="0">
                <a:solidFill>
                  <a:prstClr val="black"/>
                </a:solidFill>
              </a:rPr>
            </a:br>
            <a:r>
              <a:rPr lang="ru-RU" sz="2400" dirty="0" smtClean="0">
                <a:solidFill>
                  <a:prstClr val="black"/>
                </a:solidFill>
              </a:rPr>
              <a:t>            прямая котировка            обратная котировка</a:t>
            </a:r>
            <a:r>
              <a:rPr lang="en-US" sz="2400" b="1" dirty="0" smtClean="0">
                <a:solidFill>
                  <a:prstClr val="black"/>
                </a:solidFill>
              </a:rPr>
              <a:t/>
            </a:r>
            <a:br>
              <a:rPr lang="en-US" sz="2400" b="1" dirty="0" smtClean="0">
                <a:solidFill>
                  <a:prstClr val="black"/>
                </a:solidFill>
              </a:rPr>
            </a:br>
            <a:r>
              <a:rPr lang="ru-RU" sz="2400" dirty="0" smtClean="0">
                <a:solidFill>
                  <a:prstClr val="black"/>
                </a:solidFill>
              </a:rPr>
              <a:t>норвежской кроны           доллара США</a:t>
            </a: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>ИЛИ</a:t>
            </a:r>
            <a:r>
              <a:rPr lang="ru-RU" sz="2400" dirty="0" smtClean="0">
                <a:solidFill>
                  <a:prstClr val="black"/>
                </a:solidFill>
              </a:rPr>
              <a:t>  0,1316 долл. США за 1 </a:t>
            </a:r>
            <a:r>
              <a:rPr lang="ru-RU" sz="2400" dirty="0" err="1" smtClean="0">
                <a:solidFill>
                  <a:prstClr val="black"/>
                </a:solidFill>
              </a:rPr>
              <a:t>норв.крону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xmlns="" val="22370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</a:t>
            </a:r>
            <a:r>
              <a:rPr lang="ru-RU" sz="3200" dirty="0" smtClean="0"/>
              <a:t>В большинстве стран, в </a:t>
            </a:r>
            <a:r>
              <a:rPr lang="ru-RU" sz="3200" dirty="0" err="1" smtClean="0"/>
              <a:t>т.ч</a:t>
            </a:r>
            <a:r>
              <a:rPr lang="ru-RU" sz="3200" dirty="0" smtClean="0"/>
              <a:t>. в России, принят прямой метод котировки иностранных валют и косвенный – местных</a:t>
            </a:r>
            <a:r>
              <a:rPr lang="ru-RU" sz="2800" dirty="0" smtClean="0"/>
              <a:t>.</a:t>
            </a:r>
            <a:br>
              <a:rPr lang="ru-RU" sz="2800" dirty="0" smtClean="0"/>
            </a:br>
            <a:r>
              <a:rPr lang="ru-RU" sz="3200" dirty="0"/>
              <a:t> </a:t>
            </a:r>
            <a:r>
              <a:rPr lang="ru-RU" sz="3200" dirty="0" smtClean="0"/>
              <a:t>  В отдельных странах, в частности в Австралии, Великобритании, Индии, Ирландии, Новой Зеландии, США и некоторых других  в </a:t>
            </a:r>
            <a:r>
              <a:rPr lang="ru-RU" sz="3200" dirty="0" err="1" smtClean="0"/>
              <a:t>оншорной</a:t>
            </a:r>
            <a:r>
              <a:rPr lang="ru-RU" sz="3200" dirty="0" smtClean="0"/>
              <a:t> торговле прямо котируется своя, национальная валюта, а косвенно – иностранная.</a:t>
            </a:r>
            <a:br>
              <a:rPr lang="ru-RU" sz="3200" dirty="0" smtClean="0"/>
            </a:br>
            <a:r>
              <a:rPr lang="ru-RU" sz="2800" dirty="0"/>
              <a:t> </a:t>
            </a:r>
            <a:r>
              <a:rPr lang="ru-RU" sz="2800" dirty="0" smtClean="0"/>
              <a:t> 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749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19" y="116632"/>
            <a:ext cx="8613237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54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936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06" y="332656"/>
            <a:ext cx="9111986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77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717" y="-15771"/>
            <a:ext cx="8478763" cy="67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66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36" y="19348"/>
            <a:ext cx="9116764" cy="683865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86" y="188640"/>
            <a:ext cx="9097244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96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ru-RU" sz="24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204" y="1484784"/>
            <a:ext cx="8877992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845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 </a:t>
            </a:r>
            <a:r>
              <a:rPr lang="ru-RU" dirty="0" smtClean="0"/>
              <a:t>  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sz="3200" dirty="0" smtClean="0"/>
              <a:t>В основе м</a:t>
            </a:r>
            <a:r>
              <a:rPr lang="en-US" sz="3200" dirty="0" smtClean="0"/>
              <a:t>/</a:t>
            </a:r>
            <a:r>
              <a:rPr lang="ru-RU" sz="3200" dirty="0" smtClean="0"/>
              <a:t>н валютных отношений лежат м</a:t>
            </a:r>
            <a:r>
              <a:rPr lang="en-US" sz="3200" dirty="0" smtClean="0"/>
              <a:t>/</a:t>
            </a:r>
            <a:r>
              <a:rPr lang="ru-RU" sz="3200" dirty="0" smtClean="0"/>
              <a:t>н деньги или валюты. М</a:t>
            </a:r>
            <a:r>
              <a:rPr lang="en-US" sz="3200" dirty="0" smtClean="0"/>
              <a:t>/</a:t>
            </a:r>
            <a:r>
              <a:rPr lang="ru-RU" sz="3200" dirty="0" smtClean="0"/>
              <a:t>н деньги принято называть валютами. 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</a:t>
            </a:r>
            <a:r>
              <a:rPr lang="ru-RU" sz="3200" b="1" dirty="0" smtClean="0"/>
              <a:t>Валюта</a:t>
            </a:r>
            <a:r>
              <a:rPr lang="ru-RU" sz="3200" dirty="0" smtClean="0"/>
              <a:t> – это денежная единица государства, обращающаяся за его пределами или на внутреннем рынке.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В таком понимании валюты можно выделить: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-  денежную единицу страны (валюту в узком смысле)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- кредитные и платежные средства, выраженные в иностранных деньгах и используемые в м</a:t>
            </a:r>
            <a:r>
              <a:rPr lang="en-US" sz="3200" dirty="0" smtClean="0"/>
              <a:t>/</a:t>
            </a:r>
            <a:r>
              <a:rPr lang="ru-RU" sz="3200" dirty="0" smtClean="0"/>
              <a:t>н расчетах (векселя, облигации и т.п., т.н. валюта в широком смысле)</a:t>
            </a:r>
            <a:br>
              <a:rPr lang="ru-RU" sz="3200" dirty="0" smtClean="0"/>
            </a:br>
            <a:r>
              <a:rPr lang="ru-RU" sz="3200" dirty="0" smtClean="0"/>
              <a:t>   - региональные денежные единицы и платежные средства (евро).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 Или: </a:t>
            </a:r>
            <a:r>
              <a:rPr lang="ru-RU" sz="3200" b="1" dirty="0" smtClean="0"/>
              <a:t>Валютой</a:t>
            </a:r>
            <a:r>
              <a:rPr lang="ru-RU" sz="3200" dirty="0" smtClean="0"/>
              <a:t> является любой товар, выполняющий функции денег на м</a:t>
            </a:r>
            <a:r>
              <a:rPr lang="en-US" sz="3200" dirty="0" smtClean="0"/>
              <a:t>/</a:t>
            </a:r>
            <a:r>
              <a:rPr lang="ru-RU" sz="3200" dirty="0" smtClean="0"/>
              <a:t>н уровне</a:t>
            </a:r>
            <a:r>
              <a:rPr lang="ru-RU" dirty="0" smtClean="0"/>
              <a:t>  </a:t>
            </a:r>
            <a:br>
              <a:rPr lang="ru-RU" dirty="0" smtClean="0"/>
            </a:br>
            <a:r>
              <a:rPr lang="ru-RU" dirty="0" smtClean="0"/>
              <a:t>  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795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460" y="1412776"/>
            <a:ext cx="916034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91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674136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02" y="1484784"/>
            <a:ext cx="90281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78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597" y="1340769"/>
            <a:ext cx="908205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38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9" y="1484785"/>
            <a:ext cx="9160009" cy="38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2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412777"/>
            <a:ext cx="9105871" cy="38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27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1340768"/>
            <a:ext cx="9054233" cy="39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9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648"/>
            <a:ext cx="9144000" cy="685135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30" y="1412776"/>
            <a:ext cx="917039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67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 smtClean="0"/>
              <a:t>              Курсы покупки и продажи валюты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  </a:t>
            </a:r>
            <a:r>
              <a:rPr lang="ru-RU" sz="3200" dirty="0" smtClean="0"/>
              <a:t>Банки, котирующие валюту в торговле друг с другом, называемые </a:t>
            </a:r>
            <a:r>
              <a:rPr lang="ru-RU" sz="3200" dirty="0" err="1" smtClean="0"/>
              <a:t>маркет-мейкерами</a:t>
            </a:r>
            <a:r>
              <a:rPr lang="ru-RU" sz="3200" dirty="0" smtClean="0"/>
              <a:t>, обычно устанавливают и называют (объявляют) два курса – покупки и продажи торгуемой валюты.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</a:t>
            </a:r>
            <a:r>
              <a:rPr lang="ru-RU" sz="3200" b="1" dirty="0" smtClean="0"/>
              <a:t>Курс покупки (</a:t>
            </a:r>
            <a:r>
              <a:rPr lang="en-US" sz="3200" b="1" dirty="0" smtClean="0"/>
              <a:t>bid</a:t>
            </a:r>
            <a:r>
              <a:rPr lang="en-US" sz="3200" dirty="0" smtClean="0"/>
              <a:t>) –</a:t>
            </a:r>
            <a:r>
              <a:rPr lang="ru-RU" sz="3200" dirty="0" smtClean="0"/>
              <a:t> это курс, по которому </a:t>
            </a:r>
            <a:r>
              <a:rPr lang="ru-RU" sz="3200" dirty="0" err="1" smtClean="0"/>
              <a:t>маркет-мейкер</a:t>
            </a:r>
            <a:r>
              <a:rPr lang="ru-RU" sz="3200" dirty="0" smtClean="0"/>
              <a:t> покупает (обычно базисную) валюту, а </a:t>
            </a:r>
            <a:r>
              <a:rPr lang="ru-RU" sz="3200" b="1" dirty="0" smtClean="0"/>
              <a:t>курс продажи (</a:t>
            </a:r>
            <a:r>
              <a:rPr lang="en-US" sz="3200" b="1" dirty="0" smtClean="0"/>
              <a:t>sell, ask, offer</a:t>
            </a:r>
            <a:r>
              <a:rPr lang="en-US" sz="3200" dirty="0" smtClean="0"/>
              <a:t>)</a:t>
            </a:r>
            <a:r>
              <a:rPr lang="ru-RU" sz="3200" dirty="0" smtClean="0"/>
              <a:t> – по которому он ее продает.</a:t>
            </a:r>
            <a:br>
              <a:rPr lang="ru-RU" sz="3200" dirty="0" smtClean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2800" dirty="0" smtClean="0"/>
              <a:t>   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12027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100" dirty="0" smtClean="0"/>
              <a:t/>
            </a:r>
            <a:br>
              <a:rPr lang="ru-RU" sz="3100" dirty="0" smtClean="0"/>
            </a:br>
            <a:r>
              <a:rPr lang="ru-RU" sz="3100" dirty="0" smtClean="0"/>
              <a:t>      </a:t>
            </a:r>
            <a:r>
              <a:rPr lang="ru-RU" sz="3100" dirty="0" err="1" smtClean="0"/>
              <a:t>Bid</a:t>
            </a:r>
            <a:r>
              <a:rPr lang="ru-RU" sz="3100" dirty="0" smtClean="0"/>
              <a:t>                                                  </a:t>
            </a:r>
            <a:r>
              <a:rPr lang="en-US" sz="3100" dirty="0" smtClean="0"/>
              <a:t>Offer</a:t>
            </a:r>
            <a:r>
              <a:rPr lang="ru-RU" sz="3100" dirty="0" smtClean="0"/>
              <a:t> (</a:t>
            </a:r>
            <a:r>
              <a:rPr lang="en-US" sz="3100" dirty="0" smtClean="0"/>
              <a:t>Ask)</a:t>
            </a:r>
            <a:r>
              <a:rPr lang="ru-RU" sz="3100" dirty="0"/>
              <a:t/>
            </a:r>
            <a:br>
              <a:rPr lang="ru-RU" sz="3100" dirty="0"/>
            </a:br>
            <a:r>
              <a:rPr lang="ru-RU" sz="2400" dirty="0"/>
              <a:t>Курс покупки </a:t>
            </a:r>
            <a:r>
              <a:rPr lang="en-US" sz="2400" dirty="0" smtClean="0"/>
              <a:t> </a:t>
            </a:r>
            <a:r>
              <a:rPr lang="ru-RU" sz="2400" dirty="0" smtClean="0"/>
              <a:t>                                               Курс продажи</a:t>
            </a:r>
            <a:br>
              <a:rPr lang="ru-RU" sz="2400" dirty="0" smtClean="0"/>
            </a:br>
            <a:r>
              <a:rPr lang="ru-RU" sz="2400" dirty="0" smtClean="0"/>
              <a:t>базисной </a:t>
            </a:r>
            <a:r>
              <a:rPr lang="ru-RU" sz="2400" dirty="0"/>
              <a:t>(торгуемой) </a:t>
            </a:r>
            <a:r>
              <a:rPr lang="ru-RU" sz="2400" dirty="0" smtClean="0"/>
              <a:t>                             базисной (торгуемой)</a:t>
            </a:r>
            <a:br>
              <a:rPr lang="ru-RU" sz="2400" dirty="0" smtClean="0"/>
            </a:br>
            <a:r>
              <a:rPr lang="ru-RU" sz="2400" dirty="0" smtClean="0"/>
              <a:t>валюты </a:t>
            </a:r>
            <a:r>
              <a:rPr lang="ru-RU" sz="2400" dirty="0"/>
              <a:t>— доллара </a:t>
            </a:r>
            <a:r>
              <a:rPr lang="ru-RU" sz="2400" dirty="0" smtClean="0"/>
              <a:t>США                     валюты – доллара США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>1,2721                                                                    1,2731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>                                                       ИЛИ</a:t>
            </a:r>
            <a:br>
              <a:rPr lang="ru-RU" sz="2400" dirty="0" smtClean="0"/>
            </a:br>
            <a:r>
              <a:rPr lang="ru-RU" sz="3200" b="1" dirty="0" smtClean="0"/>
              <a:t>        Котировка   </a:t>
            </a:r>
            <a:r>
              <a:rPr lang="en-US" sz="3100" b="1" dirty="0">
                <a:solidFill>
                  <a:prstClr val="black"/>
                </a:solidFill>
              </a:rPr>
              <a:t>USD/AUD</a:t>
            </a:r>
            <a:r>
              <a:rPr lang="ru-RU" sz="3100" b="1" dirty="0">
                <a:solidFill>
                  <a:prstClr val="black"/>
                </a:solidFill>
              </a:rPr>
              <a:t> </a:t>
            </a:r>
            <a:r>
              <a:rPr lang="ru-RU" sz="3100" b="1" dirty="0" smtClean="0">
                <a:solidFill>
                  <a:prstClr val="black"/>
                </a:solidFill>
              </a:rPr>
              <a:t>1,27</a:t>
            </a:r>
            <a:r>
              <a:rPr lang="en-US" sz="3100" b="1" dirty="0" smtClean="0">
                <a:solidFill>
                  <a:prstClr val="black"/>
                </a:solidFill>
              </a:rPr>
              <a:t>21/</a:t>
            </a:r>
            <a:r>
              <a:rPr lang="ru-RU" sz="3100" b="1" dirty="0" smtClean="0">
                <a:solidFill>
                  <a:prstClr val="black"/>
                </a:solidFill>
              </a:rPr>
              <a:t>1,27</a:t>
            </a:r>
            <a:r>
              <a:rPr lang="en-US" sz="3100" b="1" dirty="0" smtClean="0">
                <a:solidFill>
                  <a:prstClr val="black"/>
                </a:solidFill>
              </a:rPr>
              <a:t>31</a:t>
            </a:r>
            <a:r>
              <a:rPr lang="ru-RU" sz="3100" b="1" dirty="0" smtClean="0">
                <a:solidFill>
                  <a:prstClr val="black"/>
                </a:solidFill>
              </a:rPr>
              <a:t/>
            </a:r>
            <a:br>
              <a:rPr lang="ru-RU" sz="3100" b="1" dirty="0" smtClean="0">
                <a:solidFill>
                  <a:prstClr val="black"/>
                </a:solidFill>
              </a:rPr>
            </a:br>
            <a:r>
              <a:rPr lang="ru-RU" sz="3100" b="1" dirty="0">
                <a:solidFill>
                  <a:prstClr val="black"/>
                </a:solidFill>
              </a:rPr>
              <a:t> </a:t>
            </a:r>
            <a:r>
              <a:rPr lang="ru-RU" sz="3100" b="1" dirty="0" smtClean="0">
                <a:solidFill>
                  <a:prstClr val="black"/>
                </a:solidFill>
              </a:rPr>
              <a:t>                                </a:t>
            </a:r>
            <a:r>
              <a:rPr lang="en-US" sz="3100" b="1" dirty="0" smtClean="0">
                <a:solidFill>
                  <a:prstClr val="black"/>
                </a:solidFill>
              </a:rPr>
              <a:t>USD/AUD</a:t>
            </a:r>
            <a:r>
              <a:rPr lang="ru-RU" sz="3100" b="1" dirty="0" smtClean="0">
                <a:solidFill>
                  <a:prstClr val="black"/>
                </a:solidFill>
              </a:rPr>
              <a:t>  </a:t>
            </a:r>
            <a:r>
              <a:rPr lang="en-US" sz="3100" b="1" dirty="0" smtClean="0">
                <a:solidFill>
                  <a:prstClr val="black"/>
                </a:solidFill>
              </a:rPr>
              <a:t>21/31</a:t>
            </a:r>
            <a:br>
              <a:rPr lang="en-US" sz="3100" b="1" dirty="0" smtClean="0">
                <a:solidFill>
                  <a:prstClr val="black"/>
                </a:solidFill>
              </a:rPr>
            </a:br>
            <a:r>
              <a:rPr lang="en-US" sz="3100" b="1" dirty="0" smtClean="0">
                <a:solidFill>
                  <a:prstClr val="black"/>
                </a:solidFill>
              </a:rPr>
              <a:t>    </a:t>
            </a:r>
            <a:r>
              <a:rPr lang="ru-RU" sz="3100" dirty="0" smtClean="0">
                <a:solidFill>
                  <a:prstClr val="black"/>
                </a:solidFill>
              </a:rPr>
              <a:t>Разница между курсами </a:t>
            </a:r>
            <a:r>
              <a:rPr lang="en-US" sz="3100" dirty="0" smtClean="0">
                <a:solidFill>
                  <a:prstClr val="black"/>
                </a:solidFill>
              </a:rPr>
              <a:t>bid  </a:t>
            </a:r>
            <a:r>
              <a:rPr lang="ru-RU" sz="3100" dirty="0" smtClean="0">
                <a:solidFill>
                  <a:prstClr val="black"/>
                </a:solidFill>
              </a:rPr>
              <a:t>и </a:t>
            </a:r>
            <a:r>
              <a:rPr lang="en-US" sz="3100" dirty="0" smtClean="0">
                <a:solidFill>
                  <a:prstClr val="black"/>
                </a:solidFill>
              </a:rPr>
              <a:t>offer</a:t>
            </a:r>
            <a:r>
              <a:rPr lang="ru-RU" sz="3100" dirty="0" smtClean="0">
                <a:solidFill>
                  <a:prstClr val="black"/>
                </a:solidFill>
              </a:rPr>
              <a:t>, или </a:t>
            </a:r>
            <a:r>
              <a:rPr lang="ru-RU" sz="3100" b="1" dirty="0" smtClean="0">
                <a:solidFill>
                  <a:prstClr val="black"/>
                </a:solidFill>
              </a:rPr>
              <a:t>спред, </a:t>
            </a:r>
            <a:r>
              <a:rPr lang="ru-RU" sz="3100" dirty="0" smtClean="0">
                <a:solidFill>
                  <a:prstClr val="black"/>
                </a:solidFill>
              </a:rPr>
              <a:t>составляет 0,001 </a:t>
            </a:r>
            <a:r>
              <a:rPr lang="ru-RU" sz="3100" dirty="0" err="1" smtClean="0">
                <a:solidFill>
                  <a:prstClr val="black"/>
                </a:solidFill>
              </a:rPr>
              <a:t>австр.долл</a:t>
            </a:r>
            <a:r>
              <a:rPr lang="ru-RU" sz="3100" dirty="0" smtClean="0">
                <a:solidFill>
                  <a:prstClr val="black"/>
                </a:solidFill>
              </a:rPr>
              <a:t>. на 1 </a:t>
            </a:r>
            <a:r>
              <a:rPr lang="ru-RU" sz="3100" dirty="0" err="1" smtClean="0">
                <a:solidFill>
                  <a:prstClr val="black"/>
                </a:solidFill>
              </a:rPr>
              <a:t>долл.США</a:t>
            </a:r>
            <a:r>
              <a:rPr lang="ru-RU" sz="3100" dirty="0" smtClean="0">
                <a:solidFill>
                  <a:prstClr val="black"/>
                </a:solidFill>
              </a:rPr>
              <a:t>.</a:t>
            </a:r>
            <a:br>
              <a:rPr lang="ru-RU" sz="3100" dirty="0" smtClean="0">
                <a:solidFill>
                  <a:prstClr val="black"/>
                </a:solidFill>
              </a:rPr>
            </a:br>
            <a:r>
              <a:rPr lang="ru-RU" sz="3100" dirty="0">
                <a:solidFill>
                  <a:prstClr val="black"/>
                </a:solidFill>
              </a:rPr>
              <a:t> </a:t>
            </a:r>
            <a:r>
              <a:rPr lang="ru-RU" sz="3100" dirty="0" smtClean="0">
                <a:solidFill>
                  <a:prstClr val="black"/>
                </a:solidFill>
              </a:rPr>
              <a:t/>
            </a:r>
            <a:br>
              <a:rPr lang="ru-RU" sz="3100" dirty="0" smtClean="0">
                <a:solidFill>
                  <a:prstClr val="black"/>
                </a:solidFill>
              </a:rPr>
            </a:br>
            <a:r>
              <a:rPr lang="ru-RU" sz="3100" dirty="0" smtClean="0">
                <a:solidFill>
                  <a:prstClr val="black"/>
                </a:solidFill>
              </a:rPr>
              <a:t>  Спред  в пунктах равен 10 пунктам.</a:t>
            </a:r>
            <a:r>
              <a:rPr lang="ru-RU" sz="3100" dirty="0">
                <a:solidFill>
                  <a:prstClr val="black"/>
                </a:solidFill>
              </a:rPr>
              <a:t/>
            </a:r>
            <a:br>
              <a:rPr lang="ru-RU" sz="3100" dirty="0">
                <a:solidFill>
                  <a:prstClr val="black"/>
                </a:solidFill>
              </a:rPr>
            </a:br>
            <a:r>
              <a:rPr lang="ru-RU" sz="3100" dirty="0" smtClean="0">
                <a:solidFill>
                  <a:prstClr val="black"/>
                </a:solidFill>
              </a:rPr>
              <a:t>                      </a:t>
            </a:r>
            <a:br>
              <a:rPr lang="ru-RU" sz="3100" dirty="0" smtClean="0">
                <a:solidFill>
                  <a:prstClr val="black"/>
                </a:solidFill>
              </a:rPr>
            </a:br>
            <a:r>
              <a:rPr lang="ru-RU" sz="3100" dirty="0" smtClean="0">
                <a:solidFill>
                  <a:prstClr val="black"/>
                </a:solidFill>
              </a:rPr>
              <a:t>                      (Курс продажи – Курс покупки)</a:t>
            </a:r>
            <a:br>
              <a:rPr lang="ru-RU" sz="3100" dirty="0" smtClean="0">
                <a:solidFill>
                  <a:prstClr val="black"/>
                </a:solidFill>
              </a:rPr>
            </a:br>
            <a:r>
              <a:rPr lang="ru-RU" sz="3100" dirty="0" smtClean="0">
                <a:solidFill>
                  <a:prstClr val="black"/>
                </a:solidFill>
              </a:rPr>
              <a:t>Спред в % = ----------------------------------------    * 100 = 0,08 %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 smtClean="0"/>
              <a:t>                                   Курс продажи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528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700" dirty="0" smtClean="0">
                <a:solidFill>
                  <a:prstClr val="black"/>
                </a:solidFill>
              </a:rPr>
              <a:t>Рассмотрим</a:t>
            </a:r>
            <a:r>
              <a:rPr lang="ru-RU" sz="2700" dirty="0">
                <a:solidFill>
                  <a:prstClr val="black"/>
                </a:solidFill>
              </a:rPr>
              <a:t>, что понимается под котировками </a:t>
            </a:r>
            <a:r>
              <a:rPr lang="en-US" sz="2700" dirty="0">
                <a:solidFill>
                  <a:prstClr val="black"/>
                </a:solidFill>
              </a:rPr>
              <a:t>bid </a:t>
            </a:r>
            <a:r>
              <a:rPr lang="ru-RU" sz="2700" dirty="0">
                <a:solidFill>
                  <a:prstClr val="black"/>
                </a:solidFill>
              </a:rPr>
              <a:t>и </a:t>
            </a:r>
            <a:r>
              <a:rPr lang="en-US" sz="2700" dirty="0">
                <a:solidFill>
                  <a:prstClr val="black"/>
                </a:solidFill>
              </a:rPr>
              <a:t>offer </a:t>
            </a:r>
            <a:r>
              <a:rPr lang="ru-RU" sz="2700" dirty="0">
                <a:solidFill>
                  <a:prstClr val="black"/>
                </a:solidFill>
              </a:rPr>
              <a:t> на примере конкретной валютной пары </a:t>
            </a:r>
            <a:r>
              <a:rPr lang="en-US" sz="2700" dirty="0">
                <a:solidFill>
                  <a:prstClr val="black"/>
                </a:solidFill>
              </a:rPr>
              <a:t/>
            </a:r>
            <a:br>
              <a:rPr lang="en-US" sz="2700" dirty="0">
                <a:solidFill>
                  <a:prstClr val="black"/>
                </a:solidFill>
              </a:rPr>
            </a:br>
            <a:r>
              <a:rPr lang="ru-RU" sz="2700" b="1" dirty="0">
                <a:solidFill>
                  <a:prstClr val="black"/>
                </a:solidFill>
              </a:rPr>
              <a:t>доллар США</a:t>
            </a:r>
            <a:r>
              <a:rPr lang="en-US" sz="2700" b="1" dirty="0">
                <a:solidFill>
                  <a:prstClr val="black"/>
                </a:solidFill>
              </a:rPr>
              <a:t> / </a:t>
            </a:r>
            <a:r>
              <a:rPr lang="ru-RU" sz="2700" b="1" dirty="0">
                <a:solidFill>
                  <a:prstClr val="black"/>
                </a:solidFill>
              </a:rPr>
              <a:t>японская йена(</a:t>
            </a:r>
            <a:r>
              <a:rPr lang="en-US" sz="2700" b="1" dirty="0">
                <a:solidFill>
                  <a:prstClr val="black"/>
                </a:solidFill>
              </a:rPr>
              <a:t> USD/JPY </a:t>
            </a:r>
            <a:r>
              <a:rPr lang="en-US" sz="2700" b="1" dirty="0" smtClean="0">
                <a:solidFill>
                  <a:prstClr val="black"/>
                </a:solidFill>
              </a:rPr>
              <a:t>)</a:t>
            </a:r>
            <a:r>
              <a:rPr lang="ru-RU" sz="2700" b="1" dirty="0" smtClean="0">
                <a:solidFill>
                  <a:prstClr val="black"/>
                </a:solidFill>
              </a:rPr>
              <a:t/>
            </a:r>
            <a:br>
              <a:rPr lang="ru-RU" sz="2700" b="1" dirty="0" smtClean="0">
                <a:solidFill>
                  <a:prstClr val="black"/>
                </a:solidFill>
              </a:rPr>
            </a:br>
            <a:r>
              <a:rPr lang="ru-RU" sz="2500" b="1" dirty="0">
                <a:solidFill>
                  <a:prstClr val="black"/>
                </a:solidFill>
              </a:rPr>
              <a:t/>
            </a:r>
            <a:br>
              <a:rPr lang="ru-RU" sz="2500" b="1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>Котировка </a:t>
            </a:r>
            <a:r>
              <a:rPr lang="ru-RU" sz="2500" dirty="0" err="1" smtClean="0">
                <a:solidFill>
                  <a:prstClr val="black"/>
                </a:solidFill>
              </a:rPr>
              <a:t>маркет-мейкера</a:t>
            </a:r>
            <a:r>
              <a:rPr lang="ru-RU" sz="2500" dirty="0" smtClean="0">
                <a:solidFill>
                  <a:prstClr val="black"/>
                </a:solidFill>
              </a:rPr>
              <a:t>:</a:t>
            </a:r>
            <a:r>
              <a:rPr lang="ru-RU" sz="2500" b="1" dirty="0" smtClean="0">
                <a:solidFill>
                  <a:prstClr val="black"/>
                </a:solidFill>
              </a:rPr>
              <a:t/>
            </a:r>
            <a:br>
              <a:rPr lang="ru-RU" sz="2500" b="1" dirty="0" smtClean="0">
                <a:solidFill>
                  <a:prstClr val="black"/>
                </a:solidFill>
              </a:rPr>
            </a:br>
            <a:r>
              <a:rPr lang="en-US" sz="2500" b="1" dirty="0" smtClean="0">
                <a:solidFill>
                  <a:prstClr val="black"/>
                </a:solidFill>
              </a:rPr>
              <a:t>USD/JPY</a:t>
            </a:r>
            <a:r>
              <a:rPr lang="ru-RU" sz="2500" b="1" dirty="0" smtClean="0">
                <a:solidFill>
                  <a:prstClr val="black"/>
                </a:solidFill>
              </a:rPr>
              <a:t> </a:t>
            </a:r>
            <a:r>
              <a:rPr lang="ru-RU" sz="2500" b="1" dirty="0">
                <a:solidFill>
                  <a:prstClr val="black"/>
                </a:solidFill>
              </a:rPr>
              <a:t/>
            </a:r>
            <a:br>
              <a:rPr lang="ru-RU" sz="2500" b="1" dirty="0">
                <a:solidFill>
                  <a:prstClr val="black"/>
                </a:solidFill>
              </a:rPr>
            </a:br>
            <a:r>
              <a:rPr lang="ru-RU" sz="2500" b="1" dirty="0" smtClean="0">
                <a:solidFill>
                  <a:prstClr val="black"/>
                </a:solidFill>
              </a:rPr>
              <a:t>120,0</a:t>
            </a:r>
            <a:r>
              <a:rPr lang="en-US" sz="2500" b="1" dirty="0" smtClean="0">
                <a:solidFill>
                  <a:prstClr val="black"/>
                </a:solidFill>
              </a:rPr>
              <a:t>5/</a:t>
            </a:r>
            <a:r>
              <a:rPr lang="ru-RU" sz="2500" b="1" dirty="0" smtClean="0">
                <a:solidFill>
                  <a:prstClr val="black"/>
                </a:solidFill>
              </a:rPr>
              <a:t>2</a:t>
            </a:r>
            <a:r>
              <a:rPr lang="en-US" sz="2500" b="1" dirty="0" smtClean="0">
                <a:solidFill>
                  <a:prstClr val="black"/>
                </a:solidFill>
              </a:rPr>
              <a:t>5</a:t>
            </a:r>
            <a:r>
              <a:rPr lang="ru-RU" sz="2500" b="1" dirty="0" smtClean="0">
                <a:solidFill>
                  <a:prstClr val="black"/>
                </a:solidFill>
              </a:rPr>
              <a:t/>
            </a:r>
            <a:br>
              <a:rPr lang="ru-RU" sz="2500" b="1" dirty="0" smtClean="0">
                <a:solidFill>
                  <a:prstClr val="black"/>
                </a:solidFill>
              </a:rPr>
            </a:br>
            <a:r>
              <a:rPr lang="ru-RU" sz="2500" b="1" dirty="0">
                <a:solidFill>
                  <a:prstClr val="black"/>
                </a:solidFill>
              </a:rPr>
              <a:t/>
            </a:r>
            <a:br>
              <a:rPr lang="ru-RU" sz="2500" b="1" dirty="0">
                <a:solidFill>
                  <a:prstClr val="black"/>
                </a:solidFill>
              </a:rPr>
            </a:br>
            <a:r>
              <a:rPr lang="ru-RU" sz="2200" b="1" dirty="0" smtClean="0">
                <a:solidFill>
                  <a:prstClr val="black"/>
                </a:solidFill>
              </a:rPr>
              <a:t>Курс покупки базисной валюты           Курс продажи базисной валюты</a:t>
            </a:r>
            <a:br>
              <a:rPr lang="ru-RU" sz="2200" b="1" dirty="0" smtClean="0">
                <a:solidFill>
                  <a:prstClr val="black"/>
                </a:solidFill>
              </a:rPr>
            </a:br>
            <a:r>
              <a:rPr lang="ru-RU" sz="2200" b="1" dirty="0" smtClean="0">
                <a:solidFill>
                  <a:prstClr val="black"/>
                </a:solidFill>
              </a:rPr>
              <a:t>(доллар США)                                      (доллар США)</a:t>
            </a:r>
            <a:r>
              <a:rPr lang="ru-RU" sz="2200" b="1" dirty="0">
                <a:solidFill>
                  <a:prstClr val="black"/>
                </a:solidFill>
              </a:rPr>
              <a:t/>
            </a:r>
            <a:br>
              <a:rPr lang="ru-RU" sz="2200" b="1" dirty="0">
                <a:solidFill>
                  <a:prstClr val="black"/>
                </a:solidFill>
              </a:rPr>
            </a:br>
            <a:r>
              <a:rPr lang="ru-RU" sz="2200" b="1" dirty="0" smtClean="0">
                <a:solidFill>
                  <a:prstClr val="black"/>
                </a:solidFill>
              </a:rPr>
              <a:t>120,05                                                       120,25</a:t>
            </a:r>
            <a:r>
              <a:rPr lang="ru-RU" sz="2200" b="1" dirty="0">
                <a:solidFill>
                  <a:prstClr val="black"/>
                </a:solidFill>
              </a:rPr>
              <a:t/>
            </a:r>
            <a:br>
              <a:rPr lang="ru-RU" sz="2200" b="1" dirty="0">
                <a:solidFill>
                  <a:prstClr val="black"/>
                </a:solidFill>
              </a:rPr>
            </a:br>
            <a:r>
              <a:rPr lang="ru-RU" sz="2200" b="1" dirty="0" smtClean="0">
                <a:solidFill>
                  <a:prstClr val="black"/>
                </a:solidFill>
              </a:rPr>
              <a:t>Курс продажи встречной валюты          Курс покупки встречной валюты</a:t>
            </a:r>
            <a:br>
              <a:rPr lang="ru-RU" sz="2200" b="1" dirty="0" smtClean="0">
                <a:solidFill>
                  <a:prstClr val="black"/>
                </a:solidFill>
              </a:rPr>
            </a:br>
            <a:r>
              <a:rPr lang="ru-RU" sz="2200" b="1" dirty="0" smtClean="0">
                <a:solidFill>
                  <a:prstClr val="black"/>
                </a:solidFill>
              </a:rPr>
              <a:t>(японской йены)                                             (японской йены)</a:t>
            </a:r>
            <a:r>
              <a:rPr lang="ru-RU" sz="2200" b="1" dirty="0">
                <a:solidFill>
                  <a:prstClr val="black"/>
                </a:solidFill>
              </a:rPr>
              <a:t/>
            </a:r>
            <a:br>
              <a:rPr lang="ru-RU" sz="2200" b="1" dirty="0">
                <a:solidFill>
                  <a:prstClr val="black"/>
                </a:solidFill>
              </a:rPr>
            </a:br>
            <a:r>
              <a:rPr lang="ru-RU" sz="2200" b="1" dirty="0" smtClean="0">
                <a:solidFill>
                  <a:prstClr val="black"/>
                </a:solidFill>
              </a:rPr>
              <a:t>120,05                                                        120,25</a:t>
            </a:r>
            <a:br>
              <a:rPr lang="ru-RU" sz="2200" b="1" dirty="0" smtClean="0">
                <a:solidFill>
                  <a:prstClr val="black"/>
                </a:solidFill>
              </a:rPr>
            </a:br>
            <a:r>
              <a:rPr lang="ru-RU" sz="2200" b="1" dirty="0">
                <a:solidFill>
                  <a:prstClr val="black"/>
                </a:solidFill>
              </a:rPr>
              <a:t/>
            </a:r>
            <a:br>
              <a:rPr lang="ru-RU" sz="2200" b="1" dirty="0">
                <a:solidFill>
                  <a:prstClr val="black"/>
                </a:solidFill>
              </a:rPr>
            </a:br>
            <a:r>
              <a:rPr lang="ru-RU" sz="2500" b="1" dirty="0" smtClean="0">
                <a:solidFill>
                  <a:prstClr val="black"/>
                </a:solidFill>
              </a:rPr>
              <a:t/>
            </a:r>
            <a:br>
              <a:rPr lang="ru-RU" sz="2500" b="1" dirty="0" smtClean="0">
                <a:solidFill>
                  <a:prstClr val="black"/>
                </a:solidFill>
              </a:rPr>
            </a:br>
            <a:r>
              <a:rPr lang="en-US" sz="2500" b="1" dirty="0">
                <a:solidFill>
                  <a:prstClr val="black"/>
                </a:solidFill>
              </a:rPr>
              <a:t/>
            </a:r>
            <a:br>
              <a:rPr lang="en-US" sz="2500" b="1" dirty="0">
                <a:solidFill>
                  <a:prstClr val="black"/>
                </a:solidFill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900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741368"/>
          </a:xfrm>
        </p:spPr>
        <p:txBody>
          <a:bodyPr>
            <a:normAutofit/>
          </a:bodyPr>
          <a:lstStyle/>
          <a:p>
            <a:pPr algn="l"/>
            <a:r>
              <a:rPr lang="ru-RU" sz="3600" dirty="0" smtClean="0"/>
              <a:t>   Долгое время универсальным средством платежа и расчетов на м</a:t>
            </a:r>
            <a:r>
              <a:rPr lang="en-US" sz="3600" dirty="0" smtClean="0"/>
              <a:t>/</a:t>
            </a:r>
            <a:r>
              <a:rPr lang="ru-RU" sz="3600" dirty="0" smtClean="0"/>
              <a:t>н валютном рынке выступало </a:t>
            </a:r>
            <a:r>
              <a:rPr lang="ru-RU" sz="3600" b="1" dirty="0" smtClean="0"/>
              <a:t>золото</a:t>
            </a:r>
            <a:r>
              <a:rPr lang="ru-RU" sz="3600" dirty="0" smtClean="0"/>
              <a:t>.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 smtClean="0"/>
              <a:t>   </a:t>
            </a:r>
            <a:r>
              <a:rPr lang="ru-RU" sz="3600" b="1" dirty="0" smtClean="0"/>
              <a:t>Биметаллизм</a:t>
            </a:r>
            <a:r>
              <a:rPr lang="ru-RU" sz="3600" dirty="0" smtClean="0"/>
              <a:t>.  </a:t>
            </a:r>
            <a:r>
              <a:rPr lang="ru-RU" sz="3600" b="1" dirty="0" smtClean="0"/>
              <a:t>Монометаллизм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/>
              <a:t> </a:t>
            </a:r>
            <a:r>
              <a:rPr lang="ru-RU" sz="3600" dirty="0" smtClean="0"/>
              <a:t>  </a:t>
            </a:r>
            <a:r>
              <a:rPr lang="ru-RU" sz="3600" b="1" dirty="0" smtClean="0"/>
              <a:t>3 формы золотого стандарта </a:t>
            </a:r>
            <a:r>
              <a:rPr lang="ru-RU" sz="3600" dirty="0" smtClean="0"/>
              <a:t>:</a:t>
            </a:r>
            <a:br>
              <a:rPr lang="ru-RU" sz="3600" dirty="0" smtClean="0"/>
            </a:br>
            <a:r>
              <a:rPr lang="ru-RU" sz="3600" dirty="0"/>
              <a:t> </a:t>
            </a:r>
            <a:r>
              <a:rPr lang="ru-RU" sz="3600" dirty="0" smtClean="0"/>
              <a:t>  - золотомонетный стандарт</a:t>
            </a:r>
            <a:br>
              <a:rPr lang="ru-RU" sz="3600" dirty="0" smtClean="0"/>
            </a:br>
            <a:r>
              <a:rPr lang="ru-RU" sz="3600" dirty="0"/>
              <a:t> </a:t>
            </a:r>
            <a:r>
              <a:rPr lang="ru-RU" sz="3600" dirty="0" smtClean="0"/>
              <a:t>  - золотослитковый стандарт</a:t>
            </a:r>
            <a:br>
              <a:rPr lang="ru-RU" sz="3600" dirty="0" smtClean="0"/>
            </a:br>
            <a:r>
              <a:rPr lang="ru-RU" sz="3600" dirty="0"/>
              <a:t> </a:t>
            </a:r>
            <a:r>
              <a:rPr lang="ru-RU" sz="3600" dirty="0" smtClean="0"/>
              <a:t>  - золотодевизный стандарт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xmlns="" val="8761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5656" y="0"/>
            <a:ext cx="6311415" cy="68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23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56997"/>
            <a:ext cx="6264696" cy="68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986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4421" y="1268760"/>
            <a:ext cx="7909207" cy="42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47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334" y="1268760"/>
            <a:ext cx="886429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80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4" y="190755"/>
            <a:ext cx="8136904" cy="65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14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63" y="1196752"/>
            <a:ext cx="900547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46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7672" y="116632"/>
            <a:ext cx="8129299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46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ru-RU" sz="2400" b="1" dirty="0">
                <a:solidFill>
                  <a:prstClr val="black"/>
                </a:solidFill>
              </a:rPr>
              <a:t>Динамика курса доллара США </a:t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>к  </a:t>
            </a:r>
            <a:r>
              <a:rPr lang="ru-RU" sz="2400" b="1" dirty="0" err="1">
                <a:solidFill>
                  <a:prstClr val="black"/>
                </a:solidFill>
              </a:rPr>
              <a:t>англ.фунту</a:t>
            </a:r>
            <a:r>
              <a:rPr lang="ru-RU" sz="2400" b="1" dirty="0">
                <a:solidFill>
                  <a:prstClr val="black"/>
                </a:solidFill>
              </a:rPr>
              <a:t>, евро,  </a:t>
            </a:r>
            <a:r>
              <a:rPr lang="ru-RU" sz="2400" b="1" dirty="0" err="1">
                <a:solidFill>
                  <a:prstClr val="black"/>
                </a:solidFill>
              </a:rPr>
              <a:t>япон.йене</a:t>
            </a:r>
            <a:r>
              <a:rPr lang="ru-RU" sz="2400" b="1" dirty="0">
                <a:solidFill>
                  <a:prstClr val="black"/>
                </a:solidFill>
              </a:rPr>
              <a:t>  с </a:t>
            </a:r>
            <a:r>
              <a:rPr lang="ru-RU" sz="2400" b="1" dirty="0" smtClean="0">
                <a:solidFill>
                  <a:prstClr val="black"/>
                </a:solidFill>
              </a:rPr>
              <a:t>ноября </a:t>
            </a:r>
            <a:r>
              <a:rPr lang="ru-RU" sz="2400" b="1" dirty="0">
                <a:solidFill>
                  <a:prstClr val="black"/>
                </a:solidFill>
              </a:rPr>
              <a:t>2014 по </a:t>
            </a:r>
            <a:r>
              <a:rPr lang="ru-RU" sz="2400" b="1" dirty="0" smtClean="0">
                <a:solidFill>
                  <a:prstClr val="black"/>
                </a:solidFill>
              </a:rPr>
              <a:t>ноябрь 2015</a:t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943610"/>
            <a:ext cx="5256584" cy="58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38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3316" y="1"/>
            <a:ext cx="9167316" cy="980728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Динамика курса доллара США </a:t>
            </a:r>
            <a:br>
              <a:rPr lang="ru-RU" sz="2400" b="1" dirty="0" smtClean="0"/>
            </a:br>
            <a:r>
              <a:rPr lang="ru-RU" sz="2400" b="1" dirty="0" smtClean="0"/>
              <a:t>к  </a:t>
            </a:r>
            <a:r>
              <a:rPr lang="ru-RU" sz="2400" b="1" dirty="0" err="1" smtClean="0"/>
              <a:t>англ.фунту</a:t>
            </a:r>
            <a:r>
              <a:rPr lang="ru-RU" sz="2400" b="1" dirty="0" smtClean="0"/>
              <a:t>, евро,  </a:t>
            </a:r>
            <a:r>
              <a:rPr lang="ru-RU" sz="2400" b="1" dirty="0" err="1" smtClean="0"/>
              <a:t>япон.йене</a:t>
            </a:r>
            <a:r>
              <a:rPr lang="ru-RU" sz="2400" b="1" dirty="0" smtClean="0"/>
              <a:t>  с марта 2013 по март 2014</a:t>
            </a:r>
            <a:endParaRPr lang="ru-RU" sz="24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7504" y="908720"/>
            <a:ext cx="9036496" cy="5949280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944724"/>
            <a:ext cx="7728859" cy="579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267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252520" cy="6858000"/>
          </a:xfrm>
        </p:spPr>
        <p:txBody>
          <a:bodyPr/>
          <a:lstStyle/>
          <a:p>
            <a:r>
              <a:rPr lang="ru-RU" sz="2400" b="1" dirty="0">
                <a:solidFill>
                  <a:prstClr val="black"/>
                </a:solidFill>
              </a:rPr>
              <a:t>Динамика курса евро к </a:t>
            </a:r>
            <a:r>
              <a:rPr lang="ru-RU" sz="2400" b="1" dirty="0" err="1">
                <a:solidFill>
                  <a:prstClr val="black"/>
                </a:solidFill>
              </a:rPr>
              <a:t>англ.фунту</a:t>
            </a:r>
            <a:r>
              <a:rPr lang="ru-RU" sz="2400" b="1" dirty="0">
                <a:solidFill>
                  <a:prstClr val="black"/>
                </a:solidFill>
              </a:rPr>
              <a:t>, доллару США, йене  </a:t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>с </a:t>
            </a:r>
            <a:r>
              <a:rPr lang="ru-RU" sz="2400" b="1" dirty="0" smtClean="0">
                <a:solidFill>
                  <a:prstClr val="black"/>
                </a:solidFill>
              </a:rPr>
              <a:t>ноября </a:t>
            </a:r>
            <a:r>
              <a:rPr lang="ru-RU" sz="2400" b="1" dirty="0">
                <a:solidFill>
                  <a:prstClr val="black"/>
                </a:solidFill>
              </a:rPr>
              <a:t>2014 по </a:t>
            </a:r>
            <a:r>
              <a:rPr lang="ru-RU" sz="2400" b="1" dirty="0" smtClean="0">
                <a:solidFill>
                  <a:prstClr val="black"/>
                </a:solidFill>
              </a:rPr>
              <a:t>ноябрь 2015</a:t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6358" y="922946"/>
            <a:ext cx="5349898" cy="58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49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>
            <a:normAutofit/>
          </a:bodyPr>
          <a:lstStyle/>
          <a:p>
            <a:pPr algn="l"/>
            <a:r>
              <a:rPr lang="ru-RU" sz="2400" b="1" dirty="0" smtClean="0"/>
              <a:t>Парижская </a:t>
            </a:r>
            <a:r>
              <a:rPr lang="ru-RU" sz="2400" b="1" smtClean="0"/>
              <a:t>конференция </a:t>
            </a:r>
            <a:r>
              <a:rPr lang="ru-RU" sz="2400" smtClean="0"/>
              <a:t>1867 </a:t>
            </a:r>
            <a:r>
              <a:rPr lang="ru-RU" sz="2400" dirty="0" smtClean="0"/>
              <a:t>г. –  золотой стандарт (1870-1914).   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b="1" dirty="0" smtClean="0"/>
              <a:t>Генуэзская конференция </a:t>
            </a:r>
            <a:r>
              <a:rPr lang="ru-RU" sz="2400" dirty="0" smtClean="0"/>
              <a:t>1922 г. – урезанные формы золотого монометаллизма.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b="1" dirty="0" err="1" smtClean="0"/>
              <a:t>Бреттон-Вудская</a:t>
            </a:r>
            <a:r>
              <a:rPr lang="ru-RU" sz="2400" dirty="0" smtClean="0"/>
              <a:t>  м</a:t>
            </a:r>
            <a:r>
              <a:rPr lang="en-US" sz="2400" dirty="0" smtClean="0"/>
              <a:t>/</a:t>
            </a:r>
            <a:r>
              <a:rPr lang="ru-RU" sz="2400" dirty="0" smtClean="0"/>
              <a:t>н конференция (1944 г.) утвердила золотодевизный стандарт (1944-1971). Расчеты в долл. США и англ. фунтах стерлингов, </a:t>
            </a:r>
            <a:r>
              <a:rPr lang="ru-RU" sz="2400" b="1" dirty="0" smtClean="0"/>
              <a:t>обмениваемых на золото</a:t>
            </a:r>
            <a:r>
              <a:rPr lang="ru-RU" sz="2400" dirty="0" smtClean="0"/>
              <a:t>.</a:t>
            </a:r>
            <a:br>
              <a:rPr lang="ru-RU" sz="2400" dirty="0" smtClean="0"/>
            </a:br>
            <a:r>
              <a:rPr lang="ru-RU" sz="2400" dirty="0" smtClean="0"/>
              <a:t>За золотом закреплена функция мировых денег.</a:t>
            </a:r>
            <a:br>
              <a:rPr lang="ru-RU" sz="2400" dirty="0" smtClean="0"/>
            </a:br>
            <a:r>
              <a:rPr lang="ru-RU" sz="2400" dirty="0" smtClean="0"/>
              <a:t>Доллар США – главенствующая валюта.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b="1" dirty="0" smtClean="0"/>
              <a:t>Ямайская конференция </a:t>
            </a:r>
            <a:r>
              <a:rPr lang="ru-RU" sz="2400" dirty="0" smtClean="0"/>
              <a:t>(1976г.) – создание мультивалютной системы. Отмена обратимости доллара в золото (демонетизация золота, 1971).  Отмена фиксированных валютных курсов (1973). Переход к плавающим валютным курсам.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73802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657"/>
            <a:ext cx="9144000" cy="884064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/>
              <a:t>Динамика курса евро </a:t>
            </a:r>
            <a:r>
              <a:rPr lang="ru-RU" sz="2800" b="1" dirty="0"/>
              <a:t>к </a:t>
            </a:r>
            <a:r>
              <a:rPr lang="ru-RU" sz="2800" b="1" dirty="0" err="1" smtClean="0"/>
              <a:t>англ.фунту</a:t>
            </a:r>
            <a:r>
              <a:rPr lang="ru-RU" sz="2800" b="1" dirty="0" smtClean="0"/>
              <a:t>, доллару США, йене  </a:t>
            </a:r>
            <a:br>
              <a:rPr lang="ru-RU" sz="2800" b="1" dirty="0" smtClean="0"/>
            </a:br>
            <a:r>
              <a:rPr lang="ru-RU" sz="2800" b="1" dirty="0" smtClean="0"/>
              <a:t>с марта 2013 по март 2014</a:t>
            </a:r>
            <a:endParaRPr lang="ru-RU" sz="28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052736"/>
            <a:ext cx="9144000" cy="580526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1" y="919182"/>
            <a:ext cx="7944883" cy="595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614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ru-RU" sz="2400" b="1" dirty="0">
                <a:solidFill>
                  <a:prstClr val="black"/>
                </a:solidFill>
              </a:rPr>
              <a:t>Динамика курса </a:t>
            </a:r>
            <a:r>
              <a:rPr lang="ru-RU" sz="2400" b="1" dirty="0" err="1">
                <a:solidFill>
                  <a:prstClr val="black"/>
                </a:solidFill>
              </a:rPr>
              <a:t>англ.фунта</a:t>
            </a:r>
            <a:r>
              <a:rPr lang="ru-RU" sz="2400" b="1" dirty="0">
                <a:solidFill>
                  <a:prstClr val="black"/>
                </a:solidFill>
              </a:rPr>
              <a:t> к евро, доллару и йене</a:t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>с </a:t>
            </a:r>
            <a:r>
              <a:rPr lang="ru-RU" sz="2400" b="1" dirty="0" smtClean="0">
                <a:solidFill>
                  <a:prstClr val="black"/>
                </a:solidFill>
              </a:rPr>
              <a:t>ноября </a:t>
            </a:r>
            <a:r>
              <a:rPr lang="ru-RU" sz="2400" b="1" dirty="0">
                <a:solidFill>
                  <a:prstClr val="black"/>
                </a:solidFill>
              </a:rPr>
              <a:t>2014 по </a:t>
            </a:r>
            <a:r>
              <a:rPr lang="ru-RU" sz="2400" b="1" dirty="0" smtClean="0">
                <a:solidFill>
                  <a:prstClr val="black"/>
                </a:solidFill>
              </a:rPr>
              <a:t>ноябрь 2015</a:t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 smtClean="0">
                <a:solidFill>
                  <a:prstClr val="black"/>
                </a:solidFill>
              </a:rPr>
              <a:t/>
            </a:r>
            <a:br>
              <a:rPr lang="ru-RU" sz="2400" b="1" dirty="0" smtClean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r>
              <a:rPr lang="ru-RU" sz="2400" b="1" dirty="0">
                <a:solidFill>
                  <a:prstClr val="black"/>
                </a:solidFill>
              </a:rPr>
              <a:t/>
            </a:r>
            <a:br>
              <a:rPr lang="ru-RU" sz="2400" b="1" dirty="0">
                <a:solidFill>
                  <a:prstClr val="black"/>
                </a:solidFill>
              </a:rPr>
            </a:b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846372"/>
            <a:ext cx="5616623" cy="59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5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836712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/>
              <a:t>Динамика курса </a:t>
            </a:r>
            <a:r>
              <a:rPr lang="ru-RU" sz="2800" b="1" dirty="0" err="1" smtClean="0"/>
              <a:t>англ.фунта</a:t>
            </a:r>
            <a:r>
              <a:rPr lang="ru-RU" sz="2800" b="1" dirty="0" smtClean="0"/>
              <a:t> к евро, доллару и йене</a:t>
            </a:r>
            <a:br>
              <a:rPr lang="ru-RU" sz="2800" b="1" dirty="0" smtClean="0"/>
            </a:br>
            <a:r>
              <a:rPr lang="ru-RU" sz="2800" b="1" dirty="0" smtClean="0"/>
              <a:t>с марта 2013 по март 2014 </a:t>
            </a:r>
            <a:endParaRPr lang="ru-RU" sz="28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877522"/>
            <a:ext cx="7956376" cy="5967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9849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prstClr val="black"/>
                </a:solidFill>
              </a:rPr>
              <a:t>                                    Кросс- </a:t>
            </a:r>
            <a:r>
              <a:rPr lang="ru-RU" sz="2800" b="1" dirty="0">
                <a:solidFill>
                  <a:prstClr val="black"/>
                </a:solidFill>
              </a:rPr>
              <a:t>курсы валют</a:t>
            </a:r>
            <a:br>
              <a:rPr lang="ru-RU" sz="2800" b="1" dirty="0">
                <a:solidFill>
                  <a:prstClr val="black"/>
                </a:solidFill>
              </a:rPr>
            </a:br>
            <a:r>
              <a:rPr lang="ru-RU" sz="2800" b="1" dirty="0">
                <a:solidFill>
                  <a:prstClr val="black"/>
                </a:solidFill>
              </a:rPr>
              <a:t/>
            </a:r>
            <a:br>
              <a:rPr lang="ru-RU" sz="2800" b="1" dirty="0">
                <a:solidFill>
                  <a:prstClr val="black"/>
                </a:solidFill>
              </a:rPr>
            </a:br>
            <a:r>
              <a:rPr lang="ru-RU" sz="2800" b="1" dirty="0">
                <a:solidFill>
                  <a:prstClr val="black"/>
                </a:solidFill>
              </a:rPr>
              <a:t>   Кросс-курс (кросс-котировка</a:t>
            </a:r>
            <a:r>
              <a:rPr lang="ru-RU" sz="2800" dirty="0">
                <a:solidFill>
                  <a:prstClr val="black"/>
                </a:solidFill>
              </a:rPr>
              <a:t>) – это выражение курсов двух валют друг к другу через курс каждой из них по отношению к третьей валюте (обычно в </a:t>
            </a:r>
            <a:r>
              <a:rPr lang="ru-RU" sz="2800" dirty="0" err="1">
                <a:solidFill>
                  <a:prstClr val="black"/>
                </a:solidFill>
              </a:rPr>
              <a:t>долл.США</a:t>
            </a:r>
            <a:r>
              <a:rPr lang="ru-RU" sz="2800" dirty="0">
                <a:solidFill>
                  <a:prstClr val="black"/>
                </a:solidFill>
              </a:rPr>
              <a:t>).</a:t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</a:t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b="1" dirty="0">
                <a:solidFill>
                  <a:prstClr val="black"/>
                </a:solidFill>
              </a:rPr>
              <a:t>     Существуют два метода расчета кросс-курсов:</a:t>
            </a:r>
            <a:br>
              <a:rPr lang="ru-RU" sz="2800" b="1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1. Если доллар США служит базой котировки обеих валют, то для нахождения их кросс-курса следует поделить долларовые курсы этих валют.</a:t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 </a:t>
            </a:r>
            <a:r>
              <a:rPr lang="en-US" sz="2800" dirty="0">
                <a:solidFill>
                  <a:prstClr val="black"/>
                </a:solidFill>
              </a:rPr>
              <a:t>USD/CHF </a:t>
            </a:r>
            <a:r>
              <a:rPr lang="ru-RU" sz="2800" dirty="0" smtClean="0">
                <a:solidFill>
                  <a:prstClr val="black"/>
                </a:solidFill>
              </a:rPr>
              <a:t>1,0060</a:t>
            </a:r>
            <a:r>
              <a:rPr lang="en-US" sz="2800" dirty="0">
                <a:solidFill>
                  <a:prstClr val="black"/>
                </a:solidFill>
              </a:rPr>
              <a:t/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     USD/EUR </a:t>
            </a:r>
            <a:r>
              <a:rPr lang="en-US" sz="2800" dirty="0" smtClean="0">
                <a:solidFill>
                  <a:prstClr val="black"/>
                </a:solidFill>
              </a:rPr>
              <a:t>0,</a:t>
            </a:r>
            <a:r>
              <a:rPr lang="ru-RU" sz="2800" dirty="0" smtClean="0">
                <a:solidFill>
                  <a:prstClr val="black"/>
                </a:solidFill>
              </a:rPr>
              <a:t>9282</a:t>
            </a:r>
            <a:r>
              <a:rPr lang="en-US" sz="2800" dirty="0">
                <a:solidFill>
                  <a:prstClr val="black"/>
                </a:solidFill>
              </a:rPr>
              <a:t/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</a:t>
            </a:r>
            <a:r>
              <a:rPr lang="ru-RU" sz="2800" dirty="0" smtClean="0">
                <a:solidFill>
                  <a:prstClr val="black"/>
                </a:solidFill>
              </a:rPr>
              <a:t>  ?   </a:t>
            </a:r>
            <a:r>
              <a:rPr lang="ru-RU" sz="2800" dirty="0">
                <a:solidFill>
                  <a:prstClr val="black"/>
                </a:solidFill>
              </a:rPr>
              <a:t>Кросс-курс </a:t>
            </a:r>
            <a:r>
              <a:rPr lang="en-US" sz="2800" b="1" dirty="0">
                <a:solidFill>
                  <a:prstClr val="black"/>
                </a:solidFill>
              </a:rPr>
              <a:t>EUR/CHF </a:t>
            </a:r>
            <a:r>
              <a:rPr lang="ru-RU" sz="2800" dirty="0">
                <a:solidFill>
                  <a:prstClr val="black"/>
                </a:solidFill>
              </a:rPr>
              <a:t>сост. </a:t>
            </a:r>
            <a:r>
              <a:rPr lang="en-US" sz="2800" b="1" dirty="0">
                <a:solidFill>
                  <a:prstClr val="black"/>
                </a:solidFill>
              </a:rPr>
              <a:t>1,</a:t>
            </a:r>
            <a:r>
              <a:rPr lang="ru-RU" sz="2800" b="1" dirty="0" smtClean="0">
                <a:solidFill>
                  <a:prstClr val="black"/>
                </a:solidFill>
              </a:rPr>
              <a:t>0838</a:t>
            </a:r>
            <a:r>
              <a:rPr lang="en-US" sz="2800" b="1" dirty="0" smtClean="0">
                <a:solidFill>
                  <a:prstClr val="black"/>
                </a:solidFill>
              </a:rPr>
              <a:t>  </a:t>
            </a:r>
            <a:r>
              <a:rPr lang="en-US" sz="2800" dirty="0" smtClean="0">
                <a:solidFill>
                  <a:prstClr val="black"/>
                </a:solidFill>
              </a:rPr>
              <a:t>(</a:t>
            </a:r>
            <a:r>
              <a:rPr lang="ru-RU" sz="2800" dirty="0" smtClean="0">
                <a:solidFill>
                  <a:prstClr val="black"/>
                </a:solidFill>
              </a:rPr>
              <a:t>1,0060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/ </a:t>
            </a:r>
            <a:r>
              <a:rPr lang="en-US" sz="2800" dirty="0" smtClean="0">
                <a:solidFill>
                  <a:prstClr val="black"/>
                </a:solidFill>
              </a:rPr>
              <a:t>0,</a:t>
            </a:r>
            <a:r>
              <a:rPr lang="ru-RU" sz="2800" dirty="0" smtClean="0">
                <a:solidFill>
                  <a:prstClr val="black"/>
                </a:solidFill>
              </a:rPr>
              <a:t>9282)</a:t>
            </a:r>
            <a:r>
              <a:rPr lang="en-US" sz="2800" dirty="0" smtClean="0">
                <a:solidFill>
                  <a:prstClr val="black"/>
                </a:solidFill>
              </a:rPr>
              <a:t/>
            </a:r>
            <a:br>
              <a:rPr lang="en-US" sz="2800" dirty="0" smtClean="0">
                <a:solidFill>
                  <a:prstClr val="black"/>
                </a:solidFill>
              </a:rPr>
            </a:br>
            <a:r>
              <a:rPr lang="ru-RU" sz="2800" dirty="0" smtClean="0">
                <a:solidFill>
                  <a:prstClr val="black"/>
                </a:solidFill>
              </a:rPr>
              <a:t>   ? Кросс-курс  </a:t>
            </a:r>
            <a:r>
              <a:rPr lang="en-US" sz="2800" b="1" dirty="0">
                <a:solidFill>
                  <a:prstClr val="black"/>
                </a:solidFill>
              </a:rPr>
              <a:t>CHF/EUR  0,</a:t>
            </a:r>
            <a:r>
              <a:rPr lang="ru-RU" sz="2800" b="1" dirty="0" smtClean="0">
                <a:solidFill>
                  <a:prstClr val="black"/>
                </a:solidFill>
              </a:rPr>
              <a:t>9227</a:t>
            </a:r>
            <a:r>
              <a:rPr lang="en-US" sz="2800" b="1" dirty="0" smtClean="0">
                <a:solidFill>
                  <a:prstClr val="black"/>
                </a:solidFill>
              </a:rPr>
              <a:t>  </a:t>
            </a:r>
            <a:r>
              <a:rPr lang="en-US" sz="2800" dirty="0">
                <a:solidFill>
                  <a:prstClr val="black"/>
                </a:solidFill>
              </a:rPr>
              <a:t>(</a:t>
            </a:r>
            <a:r>
              <a:rPr lang="en-US" sz="2800" dirty="0" smtClean="0">
                <a:solidFill>
                  <a:prstClr val="black"/>
                </a:solidFill>
              </a:rPr>
              <a:t>0,</a:t>
            </a:r>
            <a:r>
              <a:rPr lang="ru-RU" sz="2800" dirty="0" smtClean="0">
                <a:solidFill>
                  <a:prstClr val="black"/>
                </a:solidFill>
              </a:rPr>
              <a:t>9282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/ </a:t>
            </a:r>
            <a:r>
              <a:rPr lang="ru-RU" sz="2800" dirty="0" smtClean="0">
                <a:solidFill>
                  <a:prstClr val="black"/>
                </a:solidFill>
              </a:rPr>
              <a:t>1,0060</a:t>
            </a:r>
            <a:r>
              <a:rPr lang="en-US" sz="2800" dirty="0" smtClean="0">
                <a:solidFill>
                  <a:prstClr val="black"/>
                </a:solidFill>
              </a:rPr>
              <a:t>)  </a:t>
            </a:r>
            <a:r>
              <a:rPr lang="ru-RU" sz="2800" dirty="0">
                <a:solidFill>
                  <a:prstClr val="black"/>
                </a:solidFill>
              </a:rPr>
              <a:t/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                                                         или </a:t>
            </a:r>
            <a:r>
              <a:rPr lang="en-US" sz="2800" dirty="0">
                <a:solidFill>
                  <a:prstClr val="black"/>
                </a:solidFill>
              </a:rPr>
              <a:t>(1 / 1,</a:t>
            </a:r>
            <a:r>
              <a:rPr lang="ru-RU" sz="2800" dirty="0" smtClean="0">
                <a:solidFill>
                  <a:prstClr val="black"/>
                </a:solidFill>
              </a:rPr>
              <a:t>0838</a:t>
            </a:r>
            <a:r>
              <a:rPr lang="en-US" sz="2800" dirty="0" smtClean="0">
                <a:solidFill>
                  <a:prstClr val="black"/>
                </a:solidFill>
              </a:rPr>
              <a:t>)</a:t>
            </a:r>
            <a:r>
              <a:rPr lang="ru-RU" sz="2800" dirty="0">
                <a:solidFill>
                  <a:prstClr val="black"/>
                </a:solidFill>
              </a:rPr>
              <a:t/>
            </a:r>
            <a:br>
              <a:rPr lang="ru-RU" sz="2800" dirty="0">
                <a:solidFill>
                  <a:prstClr val="black"/>
                </a:solidFill>
              </a:rPr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36563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l"/>
            <a:r>
              <a:rPr lang="ru-RU" sz="2900" dirty="0" smtClean="0">
                <a:solidFill>
                  <a:prstClr val="black"/>
                </a:solidFill>
              </a:rPr>
              <a:t>    </a:t>
            </a:r>
            <a:r>
              <a:rPr lang="ru-RU" sz="2900" dirty="0">
                <a:solidFill>
                  <a:prstClr val="black"/>
                </a:solidFill>
              </a:rPr>
              <a:t> </a:t>
            </a:r>
            <a:r>
              <a:rPr lang="en-US" sz="2900" dirty="0">
                <a:solidFill>
                  <a:prstClr val="black"/>
                </a:solidFill>
              </a:rPr>
              <a:t>USD/CHF 0,</a:t>
            </a:r>
            <a:r>
              <a:rPr lang="ru-RU" sz="2900" dirty="0" smtClean="0">
                <a:solidFill>
                  <a:prstClr val="black"/>
                </a:solidFill>
              </a:rPr>
              <a:t>9588                    Курсы на 02.03.2015</a:t>
            </a:r>
            <a:r>
              <a:rPr lang="en-US" sz="2900" dirty="0">
                <a:solidFill>
                  <a:prstClr val="black"/>
                </a:solidFill>
              </a:rPr>
              <a:t/>
            </a:r>
            <a:br>
              <a:rPr lang="en-US" sz="2900" dirty="0">
                <a:solidFill>
                  <a:prstClr val="black"/>
                </a:solidFill>
              </a:rPr>
            </a:br>
            <a:r>
              <a:rPr lang="en-US" sz="2900" dirty="0">
                <a:solidFill>
                  <a:prstClr val="black"/>
                </a:solidFill>
              </a:rPr>
              <a:t>     USD/EUR 0,</a:t>
            </a:r>
            <a:r>
              <a:rPr lang="ru-RU" sz="2900" dirty="0">
                <a:solidFill>
                  <a:prstClr val="black"/>
                </a:solidFill>
              </a:rPr>
              <a:t>8943</a:t>
            </a:r>
            <a:r>
              <a:rPr lang="en-US" sz="2900" dirty="0">
                <a:solidFill>
                  <a:prstClr val="black"/>
                </a:solidFill>
              </a:rPr>
              <a:t/>
            </a:r>
            <a:br>
              <a:rPr lang="en-US" sz="2900" dirty="0">
                <a:solidFill>
                  <a:prstClr val="black"/>
                </a:solidFill>
              </a:rPr>
            </a:br>
            <a:r>
              <a:rPr lang="ru-RU" sz="2900" dirty="0">
                <a:solidFill>
                  <a:prstClr val="black"/>
                </a:solidFill>
              </a:rPr>
              <a:t> ?   Кросс-курс </a:t>
            </a:r>
            <a:r>
              <a:rPr lang="en-US" sz="2900" b="1" dirty="0">
                <a:solidFill>
                  <a:prstClr val="black"/>
                </a:solidFill>
              </a:rPr>
              <a:t>EUR/CHF </a:t>
            </a:r>
            <a:r>
              <a:rPr lang="ru-RU" sz="2900" dirty="0">
                <a:solidFill>
                  <a:prstClr val="black"/>
                </a:solidFill>
              </a:rPr>
              <a:t>сост. </a:t>
            </a:r>
            <a:r>
              <a:rPr lang="en-US" sz="2900" b="1" dirty="0">
                <a:solidFill>
                  <a:prstClr val="black"/>
                </a:solidFill>
              </a:rPr>
              <a:t>1,</a:t>
            </a:r>
            <a:r>
              <a:rPr lang="ru-RU" sz="2900" b="1" dirty="0">
                <a:solidFill>
                  <a:prstClr val="black"/>
                </a:solidFill>
              </a:rPr>
              <a:t>0721</a:t>
            </a:r>
            <a:r>
              <a:rPr lang="en-US" sz="2900" b="1" dirty="0">
                <a:solidFill>
                  <a:prstClr val="black"/>
                </a:solidFill>
              </a:rPr>
              <a:t>  </a:t>
            </a:r>
            <a:r>
              <a:rPr lang="en-US" sz="2900" dirty="0">
                <a:solidFill>
                  <a:prstClr val="black"/>
                </a:solidFill>
              </a:rPr>
              <a:t>(0,</a:t>
            </a:r>
            <a:r>
              <a:rPr lang="ru-RU" sz="2900" dirty="0">
                <a:solidFill>
                  <a:prstClr val="black"/>
                </a:solidFill>
              </a:rPr>
              <a:t>9588</a:t>
            </a:r>
            <a:r>
              <a:rPr lang="en-US" sz="2900" dirty="0">
                <a:solidFill>
                  <a:prstClr val="black"/>
                </a:solidFill>
              </a:rPr>
              <a:t> / 0,</a:t>
            </a:r>
            <a:r>
              <a:rPr lang="ru-RU" sz="2900" dirty="0">
                <a:solidFill>
                  <a:prstClr val="black"/>
                </a:solidFill>
              </a:rPr>
              <a:t>8943</a:t>
            </a:r>
            <a:r>
              <a:rPr lang="en-US" sz="2900" dirty="0">
                <a:solidFill>
                  <a:prstClr val="black"/>
                </a:solidFill>
              </a:rPr>
              <a:t>)</a:t>
            </a:r>
            <a:br>
              <a:rPr lang="en-US" sz="2900" dirty="0">
                <a:solidFill>
                  <a:prstClr val="black"/>
                </a:solidFill>
              </a:rPr>
            </a:br>
            <a:r>
              <a:rPr lang="en-US" sz="2900" dirty="0">
                <a:solidFill>
                  <a:prstClr val="black"/>
                </a:solidFill>
              </a:rPr>
              <a:t> </a:t>
            </a:r>
            <a:r>
              <a:rPr lang="ru-RU" sz="2900" dirty="0">
                <a:solidFill>
                  <a:prstClr val="black"/>
                </a:solidFill>
              </a:rPr>
              <a:t>? Кросс-курс  </a:t>
            </a:r>
            <a:r>
              <a:rPr lang="en-US" sz="2900" b="1" dirty="0">
                <a:solidFill>
                  <a:prstClr val="black"/>
                </a:solidFill>
              </a:rPr>
              <a:t>CHF/EUR  0,</a:t>
            </a:r>
            <a:r>
              <a:rPr lang="ru-RU" sz="2900" b="1" dirty="0">
                <a:solidFill>
                  <a:prstClr val="black"/>
                </a:solidFill>
              </a:rPr>
              <a:t>9327</a:t>
            </a:r>
            <a:r>
              <a:rPr lang="en-US" sz="2900" b="1" dirty="0">
                <a:solidFill>
                  <a:prstClr val="black"/>
                </a:solidFill>
              </a:rPr>
              <a:t>  </a:t>
            </a:r>
            <a:r>
              <a:rPr lang="en-US" sz="2900" dirty="0">
                <a:solidFill>
                  <a:prstClr val="black"/>
                </a:solidFill>
              </a:rPr>
              <a:t>(0,</a:t>
            </a:r>
            <a:r>
              <a:rPr lang="ru-RU" sz="2900" dirty="0">
                <a:solidFill>
                  <a:prstClr val="black"/>
                </a:solidFill>
              </a:rPr>
              <a:t>8943</a:t>
            </a:r>
            <a:r>
              <a:rPr lang="en-US" sz="2900" dirty="0">
                <a:solidFill>
                  <a:prstClr val="black"/>
                </a:solidFill>
              </a:rPr>
              <a:t> / 0,</a:t>
            </a:r>
            <a:r>
              <a:rPr lang="ru-RU" sz="2900" dirty="0">
                <a:solidFill>
                  <a:prstClr val="black"/>
                </a:solidFill>
              </a:rPr>
              <a:t>9588</a:t>
            </a:r>
            <a:r>
              <a:rPr lang="en-US" sz="2900" dirty="0">
                <a:solidFill>
                  <a:prstClr val="black"/>
                </a:solidFill>
              </a:rPr>
              <a:t>)  </a:t>
            </a:r>
            <a:r>
              <a:rPr lang="ru-RU" sz="2900" dirty="0">
                <a:solidFill>
                  <a:prstClr val="black"/>
                </a:solidFill>
              </a:rPr>
              <a:t/>
            </a:r>
            <a:br>
              <a:rPr lang="ru-RU" sz="2900" dirty="0">
                <a:solidFill>
                  <a:prstClr val="black"/>
                </a:solidFill>
              </a:rPr>
            </a:br>
            <a:r>
              <a:rPr lang="ru-RU" sz="2900" dirty="0">
                <a:solidFill>
                  <a:prstClr val="black"/>
                </a:solidFill>
              </a:rPr>
              <a:t>                                                             или </a:t>
            </a:r>
            <a:r>
              <a:rPr lang="en-US" sz="2900" dirty="0">
                <a:solidFill>
                  <a:prstClr val="black"/>
                </a:solidFill>
              </a:rPr>
              <a:t>(1 / 1,</a:t>
            </a:r>
            <a:r>
              <a:rPr lang="ru-RU" sz="2900" dirty="0">
                <a:solidFill>
                  <a:prstClr val="black"/>
                </a:solidFill>
              </a:rPr>
              <a:t>0721</a:t>
            </a:r>
            <a:r>
              <a:rPr lang="en-US" sz="2900" dirty="0">
                <a:solidFill>
                  <a:prstClr val="black"/>
                </a:solidFill>
              </a:rPr>
              <a:t>)</a:t>
            </a:r>
            <a:r>
              <a:rPr lang="ru-RU" sz="2900" dirty="0">
                <a:solidFill>
                  <a:prstClr val="black"/>
                </a:solidFill>
              </a:rPr>
              <a:t/>
            </a:r>
            <a:br>
              <a:rPr lang="ru-RU" sz="2900" dirty="0">
                <a:solidFill>
                  <a:prstClr val="black"/>
                </a:solidFill>
              </a:rPr>
            </a:br>
            <a:r>
              <a:rPr lang="ru-RU" sz="2900" dirty="0" smtClean="0">
                <a:solidFill>
                  <a:prstClr val="black"/>
                </a:solidFill>
              </a:rPr>
              <a:t/>
            </a:r>
            <a:br>
              <a:rPr lang="ru-RU" sz="2900" dirty="0" smtClean="0">
                <a:solidFill>
                  <a:prstClr val="black"/>
                </a:solidFill>
              </a:rPr>
            </a:br>
            <a:r>
              <a:rPr lang="ru-RU" sz="2900" dirty="0">
                <a:solidFill>
                  <a:prstClr val="black"/>
                </a:solidFill>
              </a:rPr>
              <a:t/>
            </a:r>
            <a:br>
              <a:rPr lang="ru-RU" sz="2900" dirty="0">
                <a:solidFill>
                  <a:prstClr val="black"/>
                </a:solidFill>
              </a:rPr>
            </a:br>
            <a:r>
              <a:rPr lang="ru-RU" sz="2900" dirty="0" smtClean="0">
                <a:solidFill>
                  <a:prstClr val="black"/>
                </a:solidFill>
              </a:rPr>
              <a:t> </a:t>
            </a:r>
            <a:r>
              <a:rPr lang="en-US" sz="2900" dirty="0" smtClean="0">
                <a:solidFill>
                  <a:prstClr val="black"/>
                </a:solidFill>
              </a:rPr>
              <a:t>USD/CHF 0,8872</a:t>
            </a:r>
            <a:r>
              <a:rPr lang="ru-RU" sz="2900" dirty="0" smtClean="0">
                <a:solidFill>
                  <a:prstClr val="black"/>
                </a:solidFill>
              </a:rPr>
              <a:t>                           Курсы  на март 2014</a:t>
            </a:r>
            <a:r>
              <a:rPr lang="en-US" sz="2900" dirty="0">
                <a:solidFill>
                  <a:prstClr val="black"/>
                </a:solidFill>
              </a:rPr>
              <a:t/>
            </a:r>
            <a:br>
              <a:rPr lang="en-US" sz="2900" dirty="0">
                <a:solidFill>
                  <a:prstClr val="black"/>
                </a:solidFill>
              </a:rPr>
            </a:br>
            <a:r>
              <a:rPr lang="en-US" sz="2900" dirty="0">
                <a:solidFill>
                  <a:prstClr val="black"/>
                </a:solidFill>
              </a:rPr>
              <a:t>     USD/EUR 0,7279</a:t>
            </a:r>
            <a:br>
              <a:rPr lang="en-US" sz="2900" dirty="0">
                <a:solidFill>
                  <a:prstClr val="black"/>
                </a:solidFill>
              </a:rPr>
            </a:br>
            <a:r>
              <a:rPr lang="ru-RU" sz="2900" dirty="0" smtClean="0">
                <a:solidFill>
                  <a:prstClr val="black"/>
                </a:solidFill>
              </a:rPr>
              <a:t> ?   </a:t>
            </a:r>
            <a:r>
              <a:rPr lang="ru-RU" sz="2900" dirty="0">
                <a:solidFill>
                  <a:prstClr val="black"/>
                </a:solidFill>
              </a:rPr>
              <a:t>Кросс-курс </a:t>
            </a:r>
            <a:r>
              <a:rPr lang="en-US" sz="2900" b="1" dirty="0">
                <a:solidFill>
                  <a:prstClr val="black"/>
                </a:solidFill>
              </a:rPr>
              <a:t>EUR/CHF </a:t>
            </a:r>
            <a:r>
              <a:rPr lang="ru-RU" sz="2900" dirty="0">
                <a:solidFill>
                  <a:prstClr val="black"/>
                </a:solidFill>
              </a:rPr>
              <a:t>сост. </a:t>
            </a:r>
            <a:r>
              <a:rPr lang="en-US" sz="2900" b="1" dirty="0">
                <a:solidFill>
                  <a:prstClr val="black"/>
                </a:solidFill>
              </a:rPr>
              <a:t>1,2188  </a:t>
            </a:r>
            <a:r>
              <a:rPr lang="en-US" sz="2900" dirty="0">
                <a:solidFill>
                  <a:prstClr val="black"/>
                </a:solidFill>
              </a:rPr>
              <a:t>(0,8872 / 0,7279)</a:t>
            </a:r>
            <a:br>
              <a:rPr lang="en-US" sz="2900" dirty="0">
                <a:solidFill>
                  <a:prstClr val="black"/>
                </a:solidFill>
              </a:rPr>
            </a:br>
            <a:r>
              <a:rPr lang="en-US" sz="2900" dirty="0">
                <a:solidFill>
                  <a:prstClr val="black"/>
                </a:solidFill>
              </a:rPr>
              <a:t> </a:t>
            </a:r>
            <a:r>
              <a:rPr lang="ru-RU" sz="2900" dirty="0">
                <a:solidFill>
                  <a:prstClr val="black"/>
                </a:solidFill>
              </a:rPr>
              <a:t>? Кросс-курс  </a:t>
            </a:r>
            <a:r>
              <a:rPr lang="en-US" sz="2900" b="1" dirty="0">
                <a:solidFill>
                  <a:prstClr val="black"/>
                </a:solidFill>
              </a:rPr>
              <a:t>CHF/EUR  0,820</a:t>
            </a:r>
            <a:r>
              <a:rPr lang="ru-RU" sz="2900" b="1" dirty="0">
                <a:solidFill>
                  <a:prstClr val="black"/>
                </a:solidFill>
              </a:rPr>
              <a:t>5</a:t>
            </a:r>
            <a:r>
              <a:rPr lang="en-US" sz="2900" b="1" dirty="0">
                <a:solidFill>
                  <a:prstClr val="black"/>
                </a:solidFill>
              </a:rPr>
              <a:t>  </a:t>
            </a:r>
            <a:r>
              <a:rPr lang="en-US" sz="2900" dirty="0">
                <a:solidFill>
                  <a:prstClr val="black"/>
                </a:solidFill>
              </a:rPr>
              <a:t>(0,7279 / 0,8872)  </a:t>
            </a:r>
            <a:r>
              <a:rPr lang="ru-RU" sz="2900" dirty="0">
                <a:solidFill>
                  <a:prstClr val="black"/>
                </a:solidFill>
              </a:rPr>
              <a:t/>
            </a:r>
            <a:br>
              <a:rPr lang="ru-RU" sz="2900" dirty="0">
                <a:solidFill>
                  <a:prstClr val="black"/>
                </a:solidFill>
              </a:rPr>
            </a:br>
            <a:r>
              <a:rPr lang="ru-RU" sz="2900" dirty="0">
                <a:solidFill>
                  <a:prstClr val="black"/>
                </a:solidFill>
              </a:rPr>
              <a:t>                                                             или </a:t>
            </a:r>
            <a:r>
              <a:rPr lang="en-US" sz="2900" dirty="0">
                <a:solidFill>
                  <a:prstClr val="black"/>
                </a:solidFill>
              </a:rPr>
              <a:t>(1 / 1,2188)</a:t>
            </a:r>
            <a:r>
              <a:rPr lang="ru-RU" sz="2900" dirty="0">
                <a:solidFill>
                  <a:prstClr val="black"/>
                </a:solidFill>
              </a:rPr>
              <a:t/>
            </a:r>
            <a:br>
              <a:rPr lang="ru-RU" sz="2900" dirty="0">
                <a:solidFill>
                  <a:prstClr val="black"/>
                </a:solidFill>
              </a:rPr>
            </a:br>
            <a:r>
              <a:rPr lang="ru-RU" sz="2900" dirty="0">
                <a:solidFill>
                  <a:prstClr val="black"/>
                </a:solidFill>
              </a:rPr>
              <a:t/>
            </a:r>
            <a:br>
              <a:rPr lang="ru-RU" sz="2900" dirty="0">
                <a:solidFill>
                  <a:prstClr val="black"/>
                </a:solidFill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016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l"/>
            <a:r>
              <a:rPr lang="ru-RU" sz="3200" dirty="0" smtClean="0">
                <a:solidFill>
                  <a:prstClr val="black"/>
                </a:solidFill>
              </a:rPr>
              <a:t>   2</a:t>
            </a:r>
            <a:r>
              <a:rPr lang="ru-RU" sz="3200" dirty="0">
                <a:solidFill>
                  <a:prstClr val="black"/>
                </a:solidFill>
              </a:rPr>
              <a:t>. Если доллар США – база котировки только для одной из валют, необходимо перемножить  долларовые курсы этих валют. </a:t>
            </a:r>
            <a:br>
              <a:rPr lang="ru-RU" sz="3200" dirty="0">
                <a:solidFill>
                  <a:prstClr val="black"/>
                </a:solidFill>
              </a:rPr>
            </a:br>
            <a:r>
              <a:rPr lang="ru-RU" sz="3200" dirty="0">
                <a:solidFill>
                  <a:prstClr val="black"/>
                </a:solidFill>
              </a:rPr>
              <a:t>     </a:t>
            </a:r>
            <a:r>
              <a:rPr lang="en-US" sz="3200" dirty="0">
                <a:solidFill>
                  <a:prstClr val="black"/>
                </a:solidFill>
              </a:rPr>
              <a:t>GBP/USD  1,</a:t>
            </a:r>
            <a:r>
              <a:rPr lang="ru-RU" sz="3200" dirty="0" smtClean="0">
                <a:solidFill>
                  <a:prstClr val="black"/>
                </a:solidFill>
              </a:rPr>
              <a:t>5236</a:t>
            </a:r>
            <a:r>
              <a:rPr lang="en-US" sz="3200" dirty="0">
                <a:solidFill>
                  <a:prstClr val="black"/>
                </a:solidFill>
              </a:rPr>
              <a:t/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    USD/EUR  </a:t>
            </a:r>
            <a:r>
              <a:rPr lang="en-US" sz="3200" dirty="0" smtClean="0">
                <a:solidFill>
                  <a:prstClr val="black"/>
                </a:solidFill>
              </a:rPr>
              <a:t>0,</a:t>
            </a:r>
            <a:r>
              <a:rPr lang="ru-RU" sz="3200" dirty="0" smtClean="0">
                <a:solidFill>
                  <a:prstClr val="black"/>
                </a:solidFill>
              </a:rPr>
              <a:t>9282</a:t>
            </a:r>
            <a:r>
              <a:rPr lang="en-US" sz="3200" dirty="0">
                <a:solidFill>
                  <a:prstClr val="black"/>
                </a:solidFill>
              </a:rPr>
              <a:t/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ru-RU" sz="3200" dirty="0" smtClean="0">
                <a:solidFill>
                  <a:prstClr val="black"/>
                </a:solidFill>
              </a:rPr>
              <a:t>  ?</a:t>
            </a:r>
            <a:r>
              <a:rPr lang="en-US" sz="3200" dirty="0" smtClean="0">
                <a:solidFill>
                  <a:prstClr val="black"/>
                </a:solidFill>
              </a:rPr>
              <a:t>  </a:t>
            </a:r>
            <a:r>
              <a:rPr lang="en-US" sz="3200" b="1" dirty="0">
                <a:solidFill>
                  <a:prstClr val="black"/>
                </a:solidFill>
              </a:rPr>
              <a:t>GBP/EUR  </a:t>
            </a:r>
            <a:r>
              <a:rPr lang="en-US" sz="3200" b="1" dirty="0" smtClean="0">
                <a:solidFill>
                  <a:prstClr val="black"/>
                </a:solidFill>
              </a:rPr>
              <a:t>1,</a:t>
            </a:r>
            <a:r>
              <a:rPr lang="ru-RU" sz="3200" b="1" dirty="0" smtClean="0">
                <a:solidFill>
                  <a:prstClr val="black"/>
                </a:solidFill>
              </a:rPr>
              <a:t>4142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b="1" dirty="0">
                <a:solidFill>
                  <a:prstClr val="black"/>
                </a:solidFill>
              </a:rPr>
              <a:t>(</a:t>
            </a:r>
            <a:r>
              <a:rPr lang="en-US" sz="3200" dirty="0">
                <a:solidFill>
                  <a:prstClr val="black"/>
                </a:solidFill>
              </a:rPr>
              <a:t>1,</a:t>
            </a:r>
            <a:r>
              <a:rPr lang="ru-RU" sz="3200" dirty="0" smtClean="0">
                <a:solidFill>
                  <a:prstClr val="black"/>
                </a:solidFill>
              </a:rPr>
              <a:t>5236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* </a:t>
            </a:r>
            <a:r>
              <a:rPr lang="en-US" sz="3200" dirty="0" smtClean="0">
                <a:solidFill>
                  <a:prstClr val="black"/>
                </a:solidFill>
              </a:rPr>
              <a:t>0,</a:t>
            </a:r>
            <a:r>
              <a:rPr lang="ru-RU" sz="3200" dirty="0" smtClean="0">
                <a:solidFill>
                  <a:prstClr val="black"/>
                </a:solidFill>
              </a:rPr>
              <a:t>9282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  <a:r>
              <a:rPr lang="en-US" sz="3200" dirty="0">
                <a:solidFill>
                  <a:prstClr val="black"/>
                </a:solidFill>
              </a:rPr>
              <a:t/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ru-RU" sz="3200" dirty="0" smtClean="0">
                <a:solidFill>
                  <a:prstClr val="black"/>
                </a:solidFill>
              </a:rPr>
              <a:t>  ?  </a:t>
            </a:r>
            <a:r>
              <a:rPr lang="en-US" sz="3200" b="1" dirty="0">
                <a:solidFill>
                  <a:prstClr val="black"/>
                </a:solidFill>
              </a:rPr>
              <a:t>EUR/GBP</a:t>
            </a:r>
            <a:r>
              <a:rPr lang="en-US" sz="3200" dirty="0">
                <a:solidFill>
                  <a:prstClr val="black"/>
                </a:solidFill>
              </a:rPr>
              <a:t>  0,</a:t>
            </a:r>
            <a:r>
              <a:rPr lang="ru-RU" sz="3200" dirty="0" smtClean="0">
                <a:solidFill>
                  <a:prstClr val="black"/>
                </a:solidFill>
              </a:rPr>
              <a:t>7071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( 1 / </a:t>
            </a:r>
            <a:r>
              <a:rPr lang="en-US" sz="3200" dirty="0" smtClean="0">
                <a:solidFill>
                  <a:prstClr val="black"/>
                </a:solidFill>
              </a:rPr>
              <a:t>1,</a:t>
            </a:r>
            <a:r>
              <a:rPr lang="ru-RU" sz="3200" dirty="0" smtClean="0">
                <a:solidFill>
                  <a:prstClr val="black"/>
                </a:solidFill>
              </a:rPr>
              <a:t>4142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288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l"/>
            <a:r>
              <a:rPr lang="ru-RU" sz="3200" dirty="0" smtClean="0">
                <a:solidFill>
                  <a:prstClr val="black"/>
                </a:solidFill>
              </a:rPr>
              <a:t>     </a:t>
            </a:r>
            <a:r>
              <a:rPr lang="en-US" sz="3200" dirty="0">
                <a:solidFill>
                  <a:prstClr val="black"/>
                </a:solidFill>
              </a:rPr>
              <a:t>GBP/USD  1,</a:t>
            </a:r>
            <a:r>
              <a:rPr lang="ru-RU" sz="3200" dirty="0" smtClean="0">
                <a:solidFill>
                  <a:prstClr val="black"/>
                </a:solidFill>
              </a:rPr>
              <a:t>5369             Курсы на 02.03.2015</a:t>
            </a:r>
            <a:r>
              <a:rPr lang="en-US" sz="3200" dirty="0">
                <a:solidFill>
                  <a:prstClr val="black"/>
                </a:solidFill>
              </a:rPr>
              <a:t/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    USD/EUR  0,</a:t>
            </a:r>
            <a:r>
              <a:rPr lang="ru-RU" sz="3200" dirty="0">
                <a:solidFill>
                  <a:prstClr val="black"/>
                </a:solidFill>
              </a:rPr>
              <a:t>8943</a:t>
            </a:r>
            <a:r>
              <a:rPr lang="en-US" sz="3200" dirty="0">
                <a:solidFill>
                  <a:prstClr val="black"/>
                </a:solidFill>
              </a:rPr>
              <a:t/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ru-RU" sz="3200" dirty="0">
                <a:solidFill>
                  <a:prstClr val="black"/>
                </a:solidFill>
              </a:rPr>
              <a:t>?</a:t>
            </a:r>
            <a:r>
              <a:rPr lang="en-US" sz="3200" dirty="0">
                <a:solidFill>
                  <a:prstClr val="black"/>
                </a:solidFill>
              </a:rPr>
              <a:t>  </a:t>
            </a:r>
            <a:r>
              <a:rPr lang="en-US" sz="3200" b="1" dirty="0">
                <a:solidFill>
                  <a:prstClr val="black"/>
                </a:solidFill>
              </a:rPr>
              <a:t>GBP/EUR  1,</a:t>
            </a:r>
            <a:r>
              <a:rPr lang="ru-RU" sz="3200" b="1" dirty="0">
                <a:solidFill>
                  <a:prstClr val="black"/>
                </a:solidFill>
              </a:rPr>
              <a:t>3744</a:t>
            </a:r>
            <a:r>
              <a:rPr lang="en-US" sz="3200" b="1" dirty="0">
                <a:solidFill>
                  <a:prstClr val="black"/>
                </a:solidFill>
              </a:rPr>
              <a:t> (</a:t>
            </a:r>
            <a:r>
              <a:rPr lang="en-US" sz="3200" dirty="0">
                <a:solidFill>
                  <a:prstClr val="black"/>
                </a:solidFill>
              </a:rPr>
              <a:t>1,</a:t>
            </a:r>
            <a:r>
              <a:rPr lang="ru-RU" sz="3200" dirty="0">
                <a:solidFill>
                  <a:prstClr val="black"/>
                </a:solidFill>
              </a:rPr>
              <a:t>5369</a:t>
            </a:r>
            <a:r>
              <a:rPr lang="en-US" sz="3200" dirty="0">
                <a:solidFill>
                  <a:prstClr val="black"/>
                </a:solidFill>
              </a:rPr>
              <a:t> * 0,</a:t>
            </a:r>
            <a:r>
              <a:rPr lang="ru-RU" sz="3200" dirty="0">
                <a:solidFill>
                  <a:prstClr val="black"/>
                </a:solidFill>
              </a:rPr>
              <a:t>8943</a:t>
            </a:r>
            <a:r>
              <a:rPr lang="en-US" sz="3200" dirty="0">
                <a:solidFill>
                  <a:prstClr val="black"/>
                </a:solidFill>
              </a:rPr>
              <a:t>)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ru-RU" sz="3200" dirty="0">
                <a:solidFill>
                  <a:prstClr val="black"/>
                </a:solidFill>
              </a:rPr>
              <a:t>?  </a:t>
            </a:r>
            <a:r>
              <a:rPr lang="en-US" sz="3200" b="1" dirty="0">
                <a:solidFill>
                  <a:prstClr val="black"/>
                </a:solidFill>
              </a:rPr>
              <a:t>EUR/GBP</a:t>
            </a:r>
            <a:r>
              <a:rPr lang="en-US" sz="3200" dirty="0">
                <a:solidFill>
                  <a:prstClr val="black"/>
                </a:solidFill>
              </a:rPr>
              <a:t>  0,</a:t>
            </a:r>
            <a:r>
              <a:rPr lang="ru-RU" sz="3200" dirty="0">
                <a:solidFill>
                  <a:prstClr val="black"/>
                </a:solidFill>
              </a:rPr>
              <a:t>7276</a:t>
            </a:r>
            <a:r>
              <a:rPr lang="en-US" sz="3200" dirty="0">
                <a:solidFill>
                  <a:prstClr val="black"/>
                </a:solidFill>
              </a:rPr>
              <a:t> ( 1 / 1,</a:t>
            </a:r>
            <a:r>
              <a:rPr lang="ru-RU" sz="3200" dirty="0">
                <a:solidFill>
                  <a:prstClr val="black"/>
                </a:solidFill>
              </a:rPr>
              <a:t>3744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  <a:r>
              <a:rPr lang="ru-RU" sz="3200" dirty="0" smtClean="0">
                <a:solidFill>
                  <a:prstClr val="black"/>
                </a:solidFill>
              </a:rPr>
              <a:t/>
            </a:r>
            <a:br>
              <a:rPr lang="ru-RU" sz="3200" dirty="0" smtClean="0">
                <a:solidFill>
                  <a:prstClr val="black"/>
                </a:solidFill>
              </a:rPr>
            </a:br>
            <a:r>
              <a:rPr lang="ru-RU" sz="3200" dirty="0" smtClean="0">
                <a:solidFill>
                  <a:prstClr val="black"/>
                </a:solidFill>
              </a:rPr>
              <a:t/>
            </a:r>
            <a:br>
              <a:rPr lang="ru-RU" sz="3200" dirty="0" smtClean="0">
                <a:solidFill>
                  <a:prstClr val="black"/>
                </a:solidFill>
              </a:rPr>
            </a:br>
            <a:r>
              <a:rPr lang="ru-RU" sz="3200" dirty="0">
                <a:solidFill>
                  <a:prstClr val="black"/>
                </a:solidFill>
              </a:rPr>
              <a:t> </a:t>
            </a:r>
            <a:r>
              <a:rPr lang="ru-RU" sz="3200" dirty="0" smtClean="0">
                <a:solidFill>
                  <a:prstClr val="black"/>
                </a:solidFill>
              </a:rPr>
              <a:t>    </a:t>
            </a:r>
            <a:r>
              <a:rPr lang="en-US" sz="3200" dirty="0" smtClean="0">
                <a:solidFill>
                  <a:prstClr val="black"/>
                </a:solidFill>
              </a:rPr>
              <a:t>GBP/USD  1,6732</a:t>
            </a:r>
            <a:r>
              <a:rPr lang="ru-RU" sz="3200" dirty="0" smtClean="0">
                <a:solidFill>
                  <a:prstClr val="black"/>
                </a:solidFill>
              </a:rPr>
              <a:t>              Курсы на март 2014</a:t>
            </a:r>
            <a:r>
              <a:rPr lang="en-US" sz="3200" dirty="0">
                <a:solidFill>
                  <a:prstClr val="black"/>
                </a:solidFill>
              </a:rPr>
              <a:t/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    USD/EUR  0,7279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ru-RU" sz="3200" dirty="0">
                <a:solidFill>
                  <a:prstClr val="black"/>
                </a:solidFill>
              </a:rPr>
              <a:t>?</a:t>
            </a:r>
            <a:r>
              <a:rPr lang="en-US" sz="3200" dirty="0">
                <a:solidFill>
                  <a:prstClr val="black"/>
                </a:solidFill>
              </a:rPr>
              <a:t>  </a:t>
            </a:r>
            <a:r>
              <a:rPr lang="en-US" sz="3200" b="1" dirty="0">
                <a:solidFill>
                  <a:prstClr val="black"/>
                </a:solidFill>
              </a:rPr>
              <a:t>GBP/EUR  1,2179 (</a:t>
            </a:r>
            <a:r>
              <a:rPr lang="en-US" sz="3200" dirty="0">
                <a:solidFill>
                  <a:prstClr val="black"/>
                </a:solidFill>
              </a:rPr>
              <a:t>1,6732 * 0,7279)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ru-RU" sz="3200" dirty="0">
                <a:solidFill>
                  <a:prstClr val="black"/>
                </a:solidFill>
              </a:rPr>
              <a:t>?  </a:t>
            </a:r>
            <a:r>
              <a:rPr lang="en-US" sz="3200" b="1" dirty="0">
                <a:solidFill>
                  <a:prstClr val="black"/>
                </a:solidFill>
              </a:rPr>
              <a:t>EUR/GBP</a:t>
            </a:r>
            <a:r>
              <a:rPr lang="en-US" sz="3200" dirty="0">
                <a:solidFill>
                  <a:prstClr val="black"/>
                </a:solidFill>
              </a:rPr>
              <a:t>  0,8212 ( 1 / 1,2179)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609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ru-RU" b="1" dirty="0" smtClean="0"/>
              <a:t>    </a:t>
            </a:r>
            <a:r>
              <a:rPr lang="ru-RU" sz="3200" b="1" dirty="0" smtClean="0"/>
              <a:t>Кросс-курсы валют через </a:t>
            </a:r>
            <a:br>
              <a:rPr lang="ru-RU" sz="3200" b="1" dirty="0" smtClean="0"/>
            </a:br>
            <a:r>
              <a:rPr lang="ru-RU" sz="3200" b="1" dirty="0" smtClean="0"/>
              <a:t>российский рубль</a:t>
            </a:r>
            <a:br>
              <a:rPr lang="ru-RU" sz="3200" b="1" dirty="0" smtClean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dirty="0" smtClean="0"/>
              <a:t>Курсы на 15.11.2015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</a:t>
            </a:r>
            <a:br>
              <a:rPr lang="ru-RU" sz="3200" b="1" dirty="0" smtClean="0"/>
            </a:br>
            <a:r>
              <a:rPr lang="ru-RU" sz="3200" b="1" dirty="0"/>
              <a:t> </a:t>
            </a:r>
            <a:r>
              <a:rPr lang="ru-RU" sz="3200" b="1" dirty="0" smtClean="0"/>
              <a:t>    </a:t>
            </a:r>
            <a:r>
              <a:rPr lang="en-US" sz="3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GBP/RUR  </a:t>
            </a:r>
            <a:r>
              <a:rPr lang="ru-RU" sz="3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101</a:t>
            </a:r>
            <a:r>
              <a:rPr lang="ru-RU" sz="32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,4107</a:t>
            </a:r>
            <a:r>
              <a:rPr lang="en-US" sz="3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USD/RUR</a:t>
            </a:r>
            <a:r>
              <a:rPr lang="ru-RU" sz="3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66,6343</a:t>
            </a:r>
            <a:r>
              <a:rPr lang="en-US" sz="3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2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GBP/USD </a:t>
            </a:r>
            <a:r>
              <a:rPr lang="en-US" sz="32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1,</a:t>
            </a:r>
            <a:r>
              <a:rPr lang="ru-RU" sz="32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5219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 </a:t>
            </a:r>
            <a:br>
              <a:rPr lang="ru-RU" sz="3200" dirty="0" smtClean="0">
                <a:latin typeface="Arial" pitchFamily="34" charset="0"/>
                <a:cs typeface="Arial" pitchFamily="34" charset="0"/>
              </a:rPr>
            </a:b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7022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ru-RU" sz="3200" b="1" dirty="0">
                <a:solidFill>
                  <a:prstClr val="black"/>
                </a:solidFill>
              </a:rPr>
              <a:t>Кросс-курсы валют через </a:t>
            </a:r>
            <a:br>
              <a:rPr lang="ru-RU" sz="3200" b="1" dirty="0">
                <a:solidFill>
                  <a:prstClr val="black"/>
                </a:solidFill>
              </a:rPr>
            </a:br>
            <a:r>
              <a:rPr lang="ru-RU" sz="3200" b="1" dirty="0">
                <a:solidFill>
                  <a:prstClr val="black"/>
                </a:solidFill>
              </a:rPr>
              <a:t>российский рубль</a:t>
            </a:r>
            <a:br>
              <a:rPr lang="ru-RU" sz="3200" b="1" dirty="0">
                <a:solidFill>
                  <a:prstClr val="black"/>
                </a:solidFill>
              </a:rPr>
            </a:br>
            <a:r>
              <a:rPr lang="ru-RU" sz="3200" b="1" dirty="0">
                <a:solidFill>
                  <a:prstClr val="black"/>
                </a:solidFill>
              </a:rPr>
              <a:t/>
            </a:r>
            <a:br>
              <a:rPr lang="ru-RU" sz="3200" b="1" dirty="0">
                <a:solidFill>
                  <a:prstClr val="black"/>
                </a:solidFill>
              </a:rPr>
            </a:br>
            <a:r>
              <a:rPr lang="ru-RU" sz="3200" dirty="0">
                <a:solidFill>
                  <a:prstClr val="black"/>
                </a:solidFill>
              </a:rPr>
              <a:t>Курсы на 03.02.2015</a:t>
            </a:r>
            <a:r>
              <a:rPr lang="ru-RU" sz="3200" b="1" dirty="0">
                <a:solidFill>
                  <a:prstClr val="black"/>
                </a:solidFill>
              </a:rPr>
              <a:t/>
            </a:r>
            <a:br>
              <a:rPr lang="ru-RU" sz="3200" b="1" dirty="0">
                <a:solidFill>
                  <a:prstClr val="black"/>
                </a:solidFill>
              </a:rPr>
            </a:br>
            <a:r>
              <a:rPr lang="ru-RU" sz="2800" b="1" dirty="0">
                <a:solidFill>
                  <a:prstClr val="black"/>
                </a:solidFill>
              </a:rPr>
              <a:t>  </a:t>
            </a:r>
            <a:r>
              <a:rPr lang="en-US" sz="2800" dirty="0">
                <a:solidFill>
                  <a:prstClr val="black"/>
                </a:solidFill>
              </a:rPr>
              <a:t>GBP/RUR  </a:t>
            </a:r>
            <a:r>
              <a:rPr lang="ru-RU" sz="2800" dirty="0">
                <a:solidFill>
                  <a:srgbClr val="000000"/>
                </a:solidFill>
                <a:latin typeface="Arial"/>
                <a:ea typeface="Times New Roman"/>
              </a:rPr>
              <a:t>95,7826</a:t>
            </a:r>
            <a:r>
              <a:rPr lang="en-US" sz="2800" dirty="0">
                <a:solidFill>
                  <a:prstClr val="black"/>
                </a:solidFill>
              </a:rPr>
              <a:t/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   USD/RUR </a:t>
            </a:r>
            <a:r>
              <a:rPr lang="ru-RU" sz="2800" dirty="0">
                <a:solidFill>
                  <a:srgbClr val="000000"/>
                </a:solidFill>
                <a:latin typeface="Arial"/>
                <a:ea typeface="Times New Roman"/>
              </a:rPr>
              <a:t>62,2248</a:t>
            </a:r>
            <a:r>
              <a:rPr lang="en-US" sz="2800" dirty="0">
                <a:solidFill>
                  <a:prstClr val="black"/>
                </a:solidFill>
              </a:rPr>
              <a:t/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   </a:t>
            </a:r>
            <a:r>
              <a:rPr lang="en-US" sz="2800" b="1" dirty="0">
                <a:solidFill>
                  <a:prstClr val="black"/>
                </a:solidFill>
              </a:rPr>
              <a:t>GBP/USD 1,</a:t>
            </a:r>
            <a:r>
              <a:rPr lang="ru-RU" sz="2800" b="1" dirty="0">
                <a:solidFill>
                  <a:prstClr val="black"/>
                </a:solidFill>
              </a:rPr>
              <a:t>5393</a:t>
            </a:r>
            <a:r>
              <a:rPr lang="ru-RU" sz="2800" dirty="0">
                <a:solidFill>
                  <a:prstClr val="black"/>
                </a:solidFill>
              </a:rPr>
              <a:t>  </a:t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/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3200" dirty="0">
                <a:solidFill>
                  <a:prstClr val="black"/>
                </a:solidFill>
              </a:rPr>
              <a:t>Курсы на март 2014</a:t>
            </a:r>
            <a:br>
              <a:rPr lang="ru-RU" sz="32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GBP/RUR 60,1860    </a:t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   USD/RUR 36,0849</a:t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   </a:t>
            </a:r>
            <a:r>
              <a:rPr lang="en-US" sz="2800" b="1" dirty="0">
                <a:solidFill>
                  <a:prstClr val="black"/>
                </a:solidFill>
              </a:rPr>
              <a:t>GBP/USD 1,6679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7797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40408"/>
            <a:ext cx="9144000" cy="4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34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96751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Развитие валютных инструментов сделок на м</a:t>
            </a:r>
            <a:r>
              <a:rPr lang="en-US" sz="3200" b="1" dirty="0" smtClean="0"/>
              <a:t>/</a:t>
            </a:r>
            <a:r>
              <a:rPr lang="ru-RU" sz="3200" b="1" dirty="0" smtClean="0"/>
              <a:t>н валютном рынке</a:t>
            </a:r>
            <a:endParaRPr lang="ru-RU" sz="3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80728"/>
            <a:ext cx="9144000" cy="576064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37855"/>
            <a:ext cx="9255344" cy="44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033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591" y="1340768"/>
            <a:ext cx="908418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41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699" y="1844824"/>
            <a:ext cx="908385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11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308" y="1412776"/>
            <a:ext cx="8871384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58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Кросс-курсы  валют на </a:t>
            </a:r>
            <a:r>
              <a:rPr lang="ru-RU" sz="2800" dirty="0" smtClean="0"/>
              <a:t>15.11.2015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7624" y="446801"/>
            <a:ext cx="6336704" cy="64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85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Кросс-курсы  валют на </a:t>
            </a:r>
            <a:r>
              <a:rPr lang="ru-RU" sz="2800" dirty="0" smtClean="0"/>
              <a:t>15.11.2015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6220" y="476672"/>
            <a:ext cx="4994051" cy="63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36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Кросс-курсы  валют на </a:t>
            </a:r>
            <a:r>
              <a:rPr lang="ru-RU" sz="2800" dirty="0" smtClean="0"/>
              <a:t>15.11.2015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32662" y="517207"/>
            <a:ext cx="4771586" cy="62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34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Кросс-курсы  валют на </a:t>
            </a:r>
            <a:r>
              <a:rPr lang="ru-RU" sz="2800" dirty="0" smtClean="0"/>
              <a:t>15.11.2015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0" y="455835"/>
            <a:ext cx="7272808" cy="61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44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Кросс-курсы  валют на </a:t>
            </a:r>
            <a:r>
              <a:rPr lang="ru-RU" sz="2800" dirty="0" smtClean="0"/>
              <a:t>15.11.2015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124744"/>
            <a:ext cx="8476574" cy="40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03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Кросс-курсы  валют на 02.03.2015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676587"/>
            <a:ext cx="5632626" cy="60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625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500" dirty="0" smtClean="0">
                <a:solidFill>
                  <a:prstClr val="black"/>
                </a:solidFill>
              </a:rPr>
              <a:t>Кросс-курсы валют  </a:t>
            </a:r>
            <a:r>
              <a:rPr lang="ru-RU" sz="2500" dirty="0">
                <a:solidFill>
                  <a:prstClr val="black"/>
                </a:solidFill>
              </a:rPr>
              <a:t>на </a:t>
            </a:r>
            <a:r>
              <a:rPr lang="ru-RU" sz="2500" dirty="0" smtClean="0">
                <a:solidFill>
                  <a:prstClr val="black"/>
                </a:solidFill>
              </a:rPr>
              <a:t>02.03.2015</a:t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 smtClean="0">
                <a:solidFill>
                  <a:prstClr val="black"/>
                </a:solidFill>
              </a:rPr>
              <a:t/>
            </a:r>
            <a:br>
              <a:rPr lang="ru-RU" sz="2500" dirty="0" smtClean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569006"/>
            <a:ext cx="5328591" cy="62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36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8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Классификация валют</a:t>
            </a:r>
            <a:endParaRPr lang="ru-RU" sz="36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9144000" cy="594928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728"/>
            <a:ext cx="5616624" cy="581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017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300" dirty="0">
                <a:solidFill>
                  <a:prstClr val="black"/>
                </a:solidFill>
              </a:rPr>
              <a:t>Кросс-курсы </a:t>
            </a:r>
            <a:r>
              <a:rPr lang="ru-RU" sz="2300" dirty="0" smtClean="0">
                <a:solidFill>
                  <a:prstClr val="black"/>
                </a:solidFill>
              </a:rPr>
              <a:t>валют на 02.03.2015</a:t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 smtClean="0">
                <a:solidFill>
                  <a:prstClr val="black"/>
                </a:solidFill>
              </a:rPr>
              <a:t/>
            </a:r>
            <a:br>
              <a:rPr lang="ru-RU" sz="2300" dirty="0" smtClean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r>
              <a:rPr lang="ru-RU" sz="2300" dirty="0">
                <a:solidFill>
                  <a:prstClr val="black"/>
                </a:solidFill>
              </a:rPr>
              <a:t/>
            </a:r>
            <a:br>
              <a:rPr lang="ru-RU" sz="2300" dirty="0">
                <a:solidFill>
                  <a:prstClr val="black"/>
                </a:solidFill>
              </a:rPr>
            </a:br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555266"/>
            <a:ext cx="5256584" cy="61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99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Кросс-курсы валют на 18.01.2015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1639" y="488776"/>
            <a:ext cx="6890851" cy="62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73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Кросс-курсы валют на 18.01.2015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1720" y="416348"/>
            <a:ext cx="5388861" cy="64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62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Кросс-курсы валют на 18.01.2015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3728" y="429240"/>
            <a:ext cx="5246870" cy="64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32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0872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Кросс-курсы на 01.04.2014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9144000" cy="583264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3727" y="887218"/>
            <a:ext cx="5751121" cy="59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8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1957"/>
            <a:ext cx="9144000" cy="111278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Кросс-курсы на 01.04.2014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196752"/>
            <a:ext cx="9144000" cy="566124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7704" y="778509"/>
            <a:ext cx="5993915" cy="59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75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657"/>
            <a:ext cx="9144000" cy="117209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Кросс-курсы на 01.04.2014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9252520" cy="5949280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3728" y="770124"/>
            <a:ext cx="5605668" cy="6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84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0" y="1412776"/>
            <a:ext cx="8955936" cy="41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16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96" y="1844824"/>
            <a:ext cx="902980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95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308" y="1412776"/>
            <a:ext cx="8871384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15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l"/>
            <a:r>
              <a:rPr lang="ru-RU" dirty="0" smtClean="0"/>
              <a:t>   </a:t>
            </a:r>
            <a:r>
              <a:rPr lang="ru-RU" sz="3600" b="1" dirty="0" smtClean="0"/>
              <a:t>Конвертируемость или обратимость валюты </a:t>
            </a:r>
            <a:r>
              <a:rPr lang="ru-RU" sz="3600" dirty="0" smtClean="0"/>
              <a:t>– это способность резидентов и нерезидентов страны без всяких ограничений обменивать национальную валюту на иностранную и использовать иностранную валюту для операций с любыми видами активов.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45102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64" y="1340769"/>
            <a:ext cx="9143074" cy="4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1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36" y="6648"/>
            <a:ext cx="9116764" cy="685135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26338"/>
            <a:ext cx="9144000" cy="42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58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936" y="1412776"/>
            <a:ext cx="857792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64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6174" y="1268760"/>
            <a:ext cx="917635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56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287" y="1196752"/>
            <a:ext cx="904296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17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r>
              <a:rPr lang="ru-RU" sz="2400" dirty="0" smtClean="0"/>
              <a:t>Курсы валют на Франкфуртской бирже на 02 марта 2015 г.</a:t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 </a:t>
            </a:r>
            <a:endParaRPr lang="ru-RU" sz="2400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9686" y="764704"/>
            <a:ext cx="8912166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93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3287" y="116632"/>
            <a:ext cx="5883540" cy="931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022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6858000"/>
          </a:xfrm>
        </p:spPr>
        <p:txBody>
          <a:bodyPr/>
          <a:lstStyle/>
          <a:p>
            <a:pPr algn="l"/>
            <a:r>
              <a:rPr lang="en-US" dirty="0" smtClean="0"/>
              <a:t>     </a:t>
            </a:r>
            <a:r>
              <a:rPr lang="ru-RU" sz="3200" b="1" dirty="0" smtClean="0"/>
              <a:t>Основные операции на м</a:t>
            </a:r>
            <a:r>
              <a:rPr lang="en-US" sz="3200" b="1" dirty="0" smtClean="0"/>
              <a:t>/</a:t>
            </a:r>
            <a:r>
              <a:rPr lang="ru-RU" sz="3200" b="1" dirty="0" smtClean="0"/>
              <a:t>н валютном рынке</a:t>
            </a:r>
            <a:br>
              <a:rPr lang="ru-RU" sz="3200" b="1" dirty="0" smtClean="0"/>
            </a:br>
            <a:r>
              <a:rPr lang="ru-RU" sz="3200" b="1" dirty="0"/>
              <a:t/>
            </a:r>
            <a:br>
              <a:rPr lang="ru-RU" sz="3200" b="1" dirty="0"/>
            </a:br>
            <a:r>
              <a:rPr lang="ru-RU" sz="3200" b="1" dirty="0" smtClean="0"/>
              <a:t>   </a:t>
            </a:r>
            <a:r>
              <a:rPr lang="ru-RU" sz="2800" dirty="0" smtClean="0"/>
              <a:t>- операции спот – операции с немедленной поставкой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форвардные операции (</a:t>
            </a:r>
            <a:r>
              <a:rPr lang="en-US" sz="2800" dirty="0" smtClean="0"/>
              <a:t>forward)</a:t>
            </a:r>
            <a:r>
              <a:rPr lang="ru-RU" sz="2800" dirty="0" smtClean="0"/>
              <a:t> или срочные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фьючерсные операции</a:t>
            </a:r>
            <a:r>
              <a:rPr lang="en-US" sz="2800" dirty="0" smtClean="0"/>
              <a:t> (future)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опционные операции</a:t>
            </a:r>
            <a:r>
              <a:rPr lang="en-US" sz="2800" dirty="0" smtClean="0"/>
              <a:t> (option)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- операции своп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xmlns="" val="35314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   </a:t>
            </a:r>
            <a:r>
              <a:rPr lang="ru-RU" sz="2800" b="1" dirty="0" smtClean="0"/>
              <a:t>Выделяют три вида операций спот</a:t>
            </a:r>
            <a:r>
              <a:rPr lang="ru-RU" sz="2800" dirty="0" smtClean="0"/>
              <a:t>: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</a:t>
            </a:r>
            <a:r>
              <a:rPr lang="en-US" sz="2800" dirty="0" smtClean="0"/>
              <a:t>- </a:t>
            </a:r>
            <a:r>
              <a:rPr lang="ru-RU" sz="2800" dirty="0" smtClean="0"/>
              <a:t>Если дата валютирования совпадает с датой заключения сделки, такая операция называется </a:t>
            </a:r>
            <a:r>
              <a:rPr lang="en-US" sz="2800" b="1" dirty="0" smtClean="0"/>
              <a:t>Today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en-US" sz="2800" dirty="0" smtClean="0"/>
              <a:t>   - </a:t>
            </a:r>
            <a:r>
              <a:rPr lang="ru-RU" sz="2800" dirty="0" smtClean="0"/>
              <a:t>Если дата валютирования отстоит от даты заключения сделки на один рабочий день – это операция </a:t>
            </a:r>
            <a:r>
              <a:rPr lang="en-US" sz="2800" b="1" dirty="0" smtClean="0"/>
              <a:t>Tomorrow</a:t>
            </a:r>
            <a:br>
              <a:rPr lang="en-US" sz="2800" b="1" dirty="0" smtClean="0"/>
            </a:br>
            <a:r>
              <a:rPr lang="en-US" sz="2800" b="1" dirty="0"/>
              <a:t> </a:t>
            </a:r>
            <a:r>
              <a:rPr lang="en-US" sz="2800" b="1" dirty="0" smtClean="0"/>
              <a:t>  - </a:t>
            </a:r>
            <a:r>
              <a:rPr lang="ru-RU" sz="2800" dirty="0" smtClean="0"/>
              <a:t>Если дата валютирования отстоит от даты заключения сделки на два рабочих дня – </a:t>
            </a:r>
            <a:r>
              <a:rPr lang="en-US" sz="2800" b="1" dirty="0" smtClean="0"/>
              <a:t>Tom-next</a:t>
            </a:r>
            <a:r>
              <a:rPr lang="en-US" sz="2800" dirty="0" smtClean="0"/>
              <a:t> </a:t>
            </a:r>
            <a:r>
              <a:rPr lang="ru-RU" sz="2800" dirty="0" smtClean="0"/>
              <a:t>или </a:t>
            </a:r>
            <a:r>
              <a:rPr lang="en-US" sz="2800" b="1" dirty="0" smtClean="0"/>
              <a:t>Spot</a:t>
            </a:r>
            <a:r>
              <a:rPr lang="ru-RU" sz="2800" dirty="0" smtClean="0"/>
              <a:t> в узком смысле слова.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en-US" sz="2800" b="1" dirty="0" smtClean="0"/>
              <a:t>TOD,   TOM,  SPT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4169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   </a:t>
            </a:r>
            <a:r>
              <a:rPr lang="ru-RU" sz="3200" b="1" dirty="0" smtClean="0"/>
              <a:t>Форвардные операции </a:t>
            </a:r>
            <a:r>
              <a:rPr lang="ru-RU" sz="3200" dirty="0" smtClean="0"/>
              <a:t>являются наиболее простой формой срочных операций на м</a:t>
            </a:r>
            <a:r>
              <a:rPr lang="en-US" sz="3200" dirty="0" smtClean="0"/>
              <a:t>/</a:t>
            </a:r>
            <a:r>
              <a:rPr lang="ru-RU" sz="3200" dirty="0" smtClean="0"/>
              <a:t>н валютном рынке. Эти операции схожи с операциями спот, отличаясь от них только более длительными сроками исполнения.</a:t>
            </a:r>
            <a:br>
              <a:rPr lang="ru-RU" sz="3200" dirty="0" smtClean="0"/>
            </a:br>
            <a:r>
              <a:rPr lang="ru-RU" sz="3200" dirty="0" smtClean="0"/>
              <a:t>    - Осуществляются на </a:t>
            </a:r>
            <a:r>
              <a:rPr lang="ru-RU" sz="3200" b="1" dirty="0" smtClean="0"/>
              <a:t>внебиржевом рынке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 на сроки : 7,14,21 и 28 дней, 1- 12 месяцев.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 - обязательства ничем не обеспечены. </a:t>
            </a:r>
            <a:r>
              <a:rPr lang="ru-RU" sz="3200" b="1" dirty="0" smtClean="0"/>
              <a:t>Риски</a:t>
            </a:r>
            <a:r>
              <a:rPr lang="ru-RU" sz="3200" dirty="0" smtClean="0"/>
              <a:t>. </a:t>
            </a:r>
            <a:br>
              <a:rPr lang="ru-RU" sz="3200" dirty="0" smtClean="0"/>
            </a:br>
            <a:r>
              <a:rPr lang="ru-RU" sz="3200" dirty="0" smtClean="0"/>
              <a:t>     </a:t>
            </a:r>
            <a:r>
              <a:rPr lang="ru-RU" sz="3200" b="1" dirty="0" smtClean="0"/>
              <a:t>Пример</a:t>
            </a:r>
            <a:r>
              <a:rPr lang="ru-RU" sz="3200" dirty="0" smtClean="0"/>
              <a:t>: Форвардный контракт на продажу 10 </a:t>
            </a:r>
            <a:r>
              <a:rPr lang="ru-RU" sz="3200" dirty="0" err="1" smtClean="0"/>
              <a:t>млн.долл.США</a:t>
            </a:r>
            <a:r>
              <a:rPr lang="ru-RU" sz="3200" dirty="0" smtClean="0"/>
              <a:t> по курсу 0,8272 евро за доллар. </a:t>
            </a:r>
            <a:br>
              <a:rPr lang="ru-RU" sz="3200" dirty="0" smtClean="0"/>
            </a:br>
            <a:r>
              <a:rPr lang="ru-RU" sz="3200" dirty="0" smtClean="0"/>
              <a:t>Неустойка  - 2% от суммы контракта. При курсе </a:t>
            </a:r>
            <a:r>
              <a:rPr lang="en-US" sz="3200" b="1" dirty="0" smtClean="0"/>
              <a:t>USD/EUR </a:t>
            </a:r>
            <a:r>
              <a:rPr lang="ru-RU" sz="3200" b="1" dirty="0" smtClean="0"/>
              <a:t>0,9272</a:t>
            </a:r>
            <a:r>
              <a:rPr lang="en-US" sz="3200" b="1" dirty="0" smtClean="0"/>
              <a:t>  </a:t>
            </a:r>
            <a:r>
              <a:rPr lang="ru-RU" sz="3200" dirty="0" smtClean="0"/>
              <a:t>что может произойти 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6615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784" y="1"/>
            <a:ext cx="9129216" cy="980728"/>
          </a:xfrm>
        </p:spPr>
        <p:txBody>
          <a:bodyPr>
            <a:normAutofit/>
          </a:bodyPr>
          <a:lstStyle/>
          <a:p>
            <a:r>
              <a:rPr lang="ru-RU" sz="3600" b="1" dirty="0" smtClean="0"/>
              <a:t>Классификация конвертируемости валют</a:t>
            </a:r>
            <a:endParaRPr lang="ru-RU" sz="36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908720"/>
            <a:ext cx="9144000" cy="583264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931" y="1036734"/>
            <a:ext cx="8062493" cy="582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4890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 </a:t>
            </a:r>
            <a:r>
              <a:rPr lang="ru-RU" sz="3200" b="1" dirty="0" smtClean="0"/>
              <a:t>Фьючерсные операции </a:t>
            </a:r>
            <a:r>
              <a:rPr lang="ru-RU" sz="3200" dirty="0" smtClean="0"/>
              <a:t>совершаются на организованном м</a:t>
            </a:r>
            <a:r>
              <a:rPr lang="en-US" sz="3200" dirty="0" smtClean="0"/>
              <a:t>/</a:t>
            </a:r>
            <a:r>
              <a:rPr lang="ru-RU" sz="3200" dirty="0" smtClean="0"/>
              <a:t>н валютном рынке.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 - Сложный механизм заключения и исполнения сделок. 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-  РПБ является гарантом сделок. 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- Стандартизация фьючерсных контрактов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- Поставочные и </a:t>
            </a:r>
            <a:r>
              <a:rPr lang="ru-RU" sz="3200" dirty="0" err="1" smtClean="0"/>
              <a:t>беспоставочные</a:t>
            </a:r>
            <a:r>
              <a:rPr lang="ru-RU" sz="3200" smtClean="0"/>
              <a:t> фьючерсы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28002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741368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dirty="0" smtClean="0"/>
              <a:t>    </a:t>
            </a:r>
            <a:r>
              <a:rPr lang="ru-RU" sz="3200" b="1" dirty="0" smtClean="0"/>
              <a:t>Котировки спот и форвард в форме аутрайт (</a:t>
            </a:r>
            <a:r>
              <a:rPr lang="en-US" sz="3200" b="1" dirty="0" smtClean="0"/>
              <a:t>outright)</a:t>
            </a:r>
            <a:r>
              <a:rPr lang="ru-RU" sz="3200" b="1" dirty="0"/>
              <a:t> </a:t>
            </a:r>
            <a:r>
              <a:rPr lang="ru-RU" sz="3200" dirty="0" smtClean="0"/>
              <a:t> показывает полную цену, включающую все десятичные цифры до последнего пункта.</a:t>
            </a:r>
            <a:br>
              <a:rPr lang="ru-RU" sz="3200" dirty="0" smtClean="0"/>
            </a:br>
            <a:r>
              <a:rPr lang="ru-RU" sz="3200" dirty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П</a:t>
            </a:r>
            <a:r>
              <a:rPr lang="ru-RU" sz="2700" b="1" dirty="0" smtClean="0"/>
              <a:t>ример котировки японской йены против доллара</a:t>
            </a:r>
            <a:r>
              <a:rPr lang="ru-RU" sz="2700" dirty="0" smtClean="0"/>
              <a:t>.</a:t>
            </a:r>
            <a:br>
              <a:rPr lang="ru-RU" sz="2700" dirty="0" smtClean="0"/>
            </a:br>
            <a:r>
              <a:rPr lang="ru-RU" sz="2700" dirty="0"/>
              <a:t> </a:t>
            </a:r>
            <a:r>
              <a:rPr lang="ru-RU" sz="2700" dirty="0" smtClean="0"/>
              <a:t>    Средние курсы на закрытие 02 марта 2015</a:t>
            </a:r>
            <a:r>
              <a:rPr lang="en-US" sz="2700" dirty="0" smtClean="0"/>
              <a:t> </a:t>
            </a:r>
            <a:r>
              <a:rPr lang="ru-RU" sz="2700" dirty="0" smtClean="0"/>
              <a:t>г.</a:t>
            </a:r>
            <a:br>
              <a:rPr lang="ru-RU" sz="2700" dirty="0" smtClean="0"/>
            </a:br>
            <a:r>
              <a:rPr lang="ru-RU" sz="2700" dirty="0"/>
              <a:t> </a:t>
            </a:r>
            <a:r>
              <a:rPr lang="ru-RU" sz="2700" dirty="0" smtClean="0"/>
              <a:t>     Доллар США</a:t>
            </a:r>
            <a:r>
              <a:rPr lang="en-US" sz="2700" dirty="0" smtClean="0"/>
              <a:t>/</a:t>
            </a:r>
            <a:r>
              <a:rPr lang="ru-RU" sz="2700" dirty="0" err="1" smtClean="0"/>
              <a:t>яп.йена</a:t>
            </a:r>
            <a:r>
              <a:rPr lang="ru-RU" sz="2700" dirty="0" smtClean="0"/>
              <a:t>                         120,0550</a:t>
            </a:r>
            <a:br>
              <a:rPr lang="ru-RU" sz="2700" dirty="0" smtClean="0"/>
            </a:br>
            <a:r>
              <a:rPr lang="ru-RU" sz="2700" dirty="0" smtClean="0"/>
              <a:t>                 форвард 1 мес.                         120,0153</a:t>
            </a:r>
            <a:br>
              <a:rPr lang="ru-RU" sz="2700" dirty="0" smtClean="0"/>
            </a:br>
            <a:r>
              <a:rPr lang="ru-RU" sz="2700" dirty="0" smtClean="0"/>
              <a:t>                 форвард 3 мес.                         119,9681</a:t>
            </a:r>
            <a:br>
              <a:rPr lang="ru-RU" sz="2700" dirty="0" smtClean="0"/>
            </a:br>
            <a:r>
              <a:rPr lang="ru-RU" sz="2700" dirty="0"/>
              <a:t> </a:t>
            </a:r>
            <a:r>
              <a:rPr lang="ru-RU" sz="2700" dirty="0" smtClean="0"/>
              <a:t>                форвард 1 год                           119,5163</a:t>
            </a:r>
            <a:br>
              <a:rPr lang="ru-RU" sz="2700" dirty="0" smtClean="0"/>
            </a:br>
            <a:r>
              <a:rPr lang="ru-RU" sz="2700" dirty="0"/>
              <a:t> </a:t>
            </a:r>
            <a:r>
              <a:rPr lang="ru-RU" sz="2700" dirty="0" smtClean="0"/>
              <a:t>  Котировка  </a:t>
            </a:r>
            <a:r>
              <a:rPr lang="en-US" sz="2700" b="1" dirty="0" smtClean="0"/>
              <a:t>USD/JPY  1</a:t>
            </a:r>
            <a:r>
              <a:rPr lang="ru-RU" sz="2700" b="1" dirty="0" smtClean="0"/>
              <a:t>20</a:t>
            </a:r>
            <a:r>
              <a:rPr lang="en-US" sz="2700" b="1" dirty="0" smtClean="0"/>
              <a:t>,0550  </a:t>
            </a:r>
            <a:r>
              <a:rPr lang="en-US" sz="2700" dirty="0" smtClean="0"/>
              <a:t>- </a:t>
            </a:r>
            <a:r>
              <a:rPr lang="ru-RU" sz="2700" dirty="0" smtClean="0"/>
              <a:t>это котировка спот, на основе которой формируется курс форвард. Заметим, что по сравнению с ценой по наличным операциям форвардные курсы йены более высокие.  </a:t>
            </a:r>
            <a:r>
              <a:rPr lang="ru-RU" sz="2700" b="1" dirty="0" smtClean="0"/>
              <a:t>Укрепление йены</a:t>
            </a:r>
            <a:r>
              <a:rPr lang="ru-RU" sz="2700" dirty="0" smtClean="0"/>
              <a:t>, котируемой косвенно, проявляется в том, что по всем контрактам сроком от 1 мес. до 1 года предлагается меньше йен за 1 долл. Форвардная маржа (спред</a:t>
            </a:r>
            <a:r>
              <a:rPr lang="ru-RU" sz="2800" dirty="0" smtClean="0"/>
              <a:t>) последовательно возрастает.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286938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2800" dirty="0" smtClean="0"/>
              <a:t>  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        </a:t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>          </a:t>
            </a:r>
            <a:r>
              <a:rPr lang="ru-RU" sz="3100" b="1" dirty="0" smtClean="0"/>
              <a:t>Форвардная котировка в виде премии и дисконта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r>
              <a:rPr lang="ru-RU" sz="2800" b="1" dirty="0" smtClean="0"/>
              <a:t>    </a:t>
            </a:r>
            <a:r>
              <a:rPr lang="ru-RU" sz="3100" b="1" dirty="0" smtClean="0"/>
              <a:t>Форвардная маржа (спред</a:t>
            </a:r>
            <a:r>
              <a:rPr lang="ru-RU" sz="3100" dirty="0" smtClean="0"/>
              <a:t>) в том случае, когда валюта на срок стоит дороже, чем по сделкам спот, называется </a:t>
            </a:r>
            <a:r>
              <a:rPr lang="ru-RU" sz="3100" b="1" dirty="0" smtClean="0"/>
              <a:t>премией</a:t>
            </a:r>
            <a:r>
              <a:rPr lang="ru-RU" sz="3100" dirty="0" smtClean="0"/>
              <a:t> (</a:t>
            </a:r>
            <a:r>
              <a:rPr lang="en-US" sz="3100" dirty="0" smtClean="0"/>
              <a:t>premium).</a:t>
            </a:r>
            <a:r>
              <a:rPr lang="ru-RU" sz="3100" dirty="0" smtClean="0"/>
              <a:t> </a:t>
            </a:r>
            <a:br>
              <a:rPr lang="ru-RU" sz="3100" dirty="0" smtClean="0"/>
            </a:br>
            <a:r>
              <a:rPr lang="ru-RU" sz="3100" dirty="0" smtClean="0"/>
              <a:t>Если валюта на срок котируется дешевле по сравнению с ценой спот, разница между этими ценами называется </a:t>
            </a:r>
            <a:r>
              <a:rPr lang="ru-RU" sz="3100" b="1" dirty="0" smtClean="0"/>
              <a:t>дисконтом</a:t>
            </a:r>
            <a:r>
              <a:rPr lang="ru-RU" sz="3100" dirty="0" smtClean="0"/>
              <a:t> (</a:t>
            </a:r>
            <a:r>
              <a:rPr lang="en-US" sz="3100" dirty="0" smtClean="0"/>
              <a:t>discount)</a:t>
            </a:r>
            <a:r>
              <a:rPr lang="ru-RU" sz="3100" dirty="0" smtClean="0"/>
              <a:t>. </a:t>
            </a:r>
            <a:br>
              <a:rPr lang="ru-RU" sz="3100" dirty="0" smtClean="0"/>
            </a:br>
            <a:r>
              <a:rPr lang="ru-RU" sz="3100" dirty="0"/>
              <a:t> </a:t>
            </a:r>
            <a:r>
              <a:rPr lang="ru-RU" sz="3100" dirty="0" smtClean="0"/>
              <a:t>  В нашем примере </a:t>
            </a:r>
            <a:r>
              <a:rPr lang="ru-RU" sz="3100" b="1" dirty="0" smtClean="0"/>
              <a:t>доллар в йенах котируется с дисконтом.</a:t>
            </a:r>
            <a:br>
              <a:rPr lang="ru-RU" sz="3100" b="1" dirty="0" smtClean="0"/>
            </a:br>
            <a:r>
              <a:rPr lang="ru-RU" sz="3100" dirty="0"/>
              <a:t> </a:t>
            </a:r>
            <a:r>
              <a:rPr lang="ru-RU" sz="3100" dirty="0" smtClean="0"/>
              <a:t>  Котировка на форвардном  ВР может выражаться не только в форме аутрайт, но также в виде премии и дисконта. В этом случае сообщается курс спот аутрайт котируемых валют и денежное выражение премии</a:t>
            </a:r>
            <a:r>
              <a:rPr lang="en-US" sz="3100" dirty="0" smtClean="0"/>
              <a:t>/</a:t>
            </a:r>
            <a:r>
              <a:rPr lang="ru-RU" sz="3100" dirty="0" smtClean="0"/>
              <a:t>дисконта по базисной или встречной валюте на соответствующие форвардные периоды</a:t>
            </a:r>
            <a:br>
              <a:rPr lang="ru-RU" sz="3100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/>
              <a:t/>
            </a:r>
            <a:br>
              <a:rPr lang="ru-RU" sz="24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7477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   </a:t>
            </a:r>
            <a:r>
              <a:rPr lang="ru-RU" sz="2800" b="1" dirty="0">
                <a:solidFill>
                  <a:prstClr val="black"/>
                </a:solidFill>
              </a:rPr>
              <a:t>Пример</a:t>
            </a:r>
            <a:r>
              <a:rPr lang="ru-RU" sz="2800" dirty="0">
                <a:solidFill>
                  <a:prstClr val="black"/>
                </a:solidFill>
              </a:rPr>
              <a:t>. Доллар США/</a:t>
            </a:r>
            <a:r>
              <a:rPr lang="ru-RU" sz="2800" dirty="0" err="1">
                <a:solidFill>
                  <a:prstClr val="black"/>
                </a:solidFill>
              </a:rPr>
              <a:t>яп.йена</a:t>
            </a:r>
            <a:r>
              <a:rPr lang="ru-RU" sz="2800" dirty="0">
                <a:solidFill>
                  <a:prstClr val="black"/>
                </a:solidFill>
              </a:rPr>
              <a:t>          </a:t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              Курс спот                                 </a:t>
            </a:r>
            <a:r>
              <a:rPr lang="ru-RU" sz="2800" dirty="0" smtClean="0">
                <a:solidFill>
                  <a:prstClr val="black"/>
                </a:solidFill>
              </a:rPr>
              <a:t>    120,0550</a:t>
            </a:r>
            <a:r>
              <a:rPr lang="ru-RU" sz="2800" dirty="0">
                <a:solidFill>
                  <a:prstClr val="black"/>
                </a:solidFill>
              </a:rPr>
              <a:t/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             форвард 1 мес.       дисконт         0,0397               </a:t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             форвард 3 мес.       дисконт         </a:t>
            </a:r>
            <a:r>
              <a:rPr lang="ru-RU" sz="2800" dirty="0" smtClean="0">
                <a:solidFill>
                  <a:prstClr val="black"/>
                </a:solidFill>
              </a:rPr>
              <a:t>0,0869 </a:t>
            </a:r>
            <a:r>
              <a:rPr lang="ru-RU" sz="2400" dirty="0" smtClean="0">
                <a:solidFill>
                  <a:prstClr val="black"/>
                </a:solidFill>
              </a:rPr>
              <a:t>       йен за </a:t>
            </a:r>
            <a:r>
              <a:rPr lang="ru-RU" sz="2800" dirty="0">
                <a:solidFill>
                  <a:prstClr val="black"/>
                </a:solidFill>
              </a:rPr>
              <a:t/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              форвард 1 год         дисконт         </a:t>
            </a:r>
            <a:r>
              <a:rPr lang="ru-RU" sz="2800" dirty="0" smtClean="0">
                <a:solidFill>
                  <a:prstClr val="black"/>
                </a:solidFill>
              </a:rPr>
              <a:t>0,5387        </a:t>
            </a:r>
            <a:r>
              <a:rPr lang="ru-RU" sz="2400" dirty="0" smtClean="0">
                <a:solidFill>
                  <a:prstClr val="black"/>
                </a:solidFill>
              </a:rPr>
              <a:t>1 долл.</a:t>
            </a:r>
            <a:r>
              <a:rPr lang="ru-RU" sz="2800" dirty="0">
                <a:solidFill>
                  <a:prstClr val="black"/>
                </a:solidFill>
              </a:rPr>
              <a:t/>
            </a:r>
            <a:br>
              <a:rPr lang="ru-RU" sz="2800" dirty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  Дисконт относится к доллару США, это значит, что йена котируется с премией</a:t>
            </a:r>
            <a:r>
              <a:rPr lang="ru-RU" sz="2800" dirty="0" smtClean="0">
                <a:solidFill>
                  <a:prstClr val="black"/>
                </a:solidFill>
              </a:rPr>
              <a:t>.</a:t>
            </a:r>
            <a:br>
              <a:rPr lang="ru-RU" sz="2800" dirty="0" smtClean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</a:t>
            </a:r>
            <a:r>
              <a:rPr lang="ru-RU" sz="2800" dirty="0" smtClean="0">
                <a:solidFill>
                  <a:prstClr val="black"/>
                </a:solidFill>
              </a:rPr>
              <a:t>    Чтобы подсчитать </a:t>
            </a:r>
            <a:r>
              <a:rPr lang="ru-RU" sz="2800" b="1" dirty="0" smtClean="0">
                <a:solidFill>
                  <a:prstClr val="black"/>
                </a:solidFill>
              </a:rPr>
              <a:t>курс форвард аутрайт для </a:t>
            </a:r>
            <a:r>
              <a:rPr lang="en-US" sz="2800" b="1" dirty="0" smtClean="0">
                <a:solidFill>
                  <a:prstClr val="black"/>
                </a:solidFill>
              </a:rPr>
              <a:t>USD/JPY </a:t>
            </a:r>
            <a:r>
              <a:rPr lang="ru-RU" sz="2800" b="1" dirty="0" smtClean="0">
                <a:solidFill>
                  <a:prstClr val="black"/>
                </a:solidFill>
              </a:rPr>
              <a:t> </a:t>
            </a:r>
            <a:r>
              <a:rPr lang="ru-RU" sz="2800" dirty="0" smtClean="0">
                <a:solidFill>
                  <a:prstClr val="black"/>
                </a:solidFill>
              </a:rPr>
              <a:t>необходимо соблюсти следующее  </a:t>
            </a:r>
            <a:r>
              <a:rPr lang="ru-RU" sz="2800" b="1" dirty="0" smtClean="0">
                <a:solidFill>
                  <a:prstClr val="black"/>
                </a:solidFill>
              </a:rPr>
              <a:t>правило</a:t>
            </a:r>
            <a:r>
              <a:rPr lang="ru-RU" sz="2800" dirty="0" smtClean="0">
                <a:solidFill>
                  <a:prstClr val="black"/>
                </a:solidFill>
              </a:rPr>
              <a:t>:</a:t>
            </a:r>
            <a:br>
              <a:rPr lang="ru-RU" sz="2800" dirty="0" smtClean="0">
                <a:solidFill>
                  <a:prstClr val="black"/>
                </a:solidFill>
              </a:rPr>
            </a:br>
            <a:r>
              <a:rPr lang="ru-RU" sz="2800" dirty="0" smtClean="0">
                <a:solidFill>
                  <a:prstClr val="black"/>
                </a:solidFill>
              </a:rPr>
              <a:t>    - Если валюта котируется прямо, в примере доллар, дисконт по ней вычитается из курса спот, а премия прибавляется.</a:t>
            </a:r>
            <a:br>
              <a:rPr lang="ru-RU" sz="2800" dirty="0" smtClean="0">
                <a:solidFill>
                  <a:prstClr val="black"/>
                </a:solidFill>
              </a:rPr>
            </a:br>
            <a:r>
              <a:rPr lang="ru-RU" sz="2800" dirty="0">
                <a:solidFill>
                  <a:prstClr val="black"/>
                </a:solidFill>
              </a:rPr>
              <a:t> </a:t>
            </a:r>
            <a:r>
              <a:rPr lang="ru-RU" sz="2800" dirty="0" smtClean="0">
                <a:solidFill>
                  <a:prstClr val="black"/>
                </a:solidFill>
              </a:rPr>
              <a:t>   - Если валюта котируется косвенно ( в примере йена), то дисконт по ней прибавляется, а премия вычитается</a:t>
            </a:r>
            <a:r>
              <a:rPr lang="ru-RU" sz="2800" b="1" dirty="0">
                <a:solidFill>
                  <a:prstClr val="black"/>
                </a:solidFill>
              </a:rPr>
              <a:t/>
            </a:r>
            <a:br>
              <a:rPr lang="ru-RU" sz="2800" b="1" dirty="0">
                <a:solidFill>
                  <a:prstClr val="black"/>
                </a:solidFill>
              </a:rPr>
            </a:br>
            <a:endParaRPr lang="ru-RU" sz="2800" b="1" dirty="0"/>
          </a:p>
        </p:txBody>
      </p:sp>
      <p:sp>
        <p:nvSpPr>
          <p:cNvPr id="4" name="Правая фигурная скобка 3"/>
          <p:cNvSpPr/>
          <p:nvPr/>
        </p:nvSpPr>
        <p:spPr>
          <a:xfrm>
            <a:off x="7293024" y="1232756"/>
            <a:ext cx="288032" cy="936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3286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dirty="0" smtClean="0"/>
              <a:t>                                 </a:t>
            </a:r>
            <a:r>
              <a:rPr lang="ru-RU" sz="3200" b="1" dirty="0" smtClean="0"/>
              <a:t>Операции своп</a:t>
            </a:r>
            <a:r>
              <a:rPr lang="ru-RU" sz="3200" b="1" dirty="0"/>
              <a:t> </a:t>
            </a:r>
            <a:r>
              <a:rPr lang="ru-RU" sz="3200" b="1" dirty="0" smtClean="0"/>
              <a:t> </a:t>
            </a:r>
            <a:r>
              <a:rPr lang="ru-RU" sz="3200" dirty="0" smtClean="0"/>
              <a:t>(при росте евро,2014)</a:t>
            </a:r>
            <a:br>
              <a:rPr lang="ru-RU" sz="3200" dirty="0" smtClean="0"/>
            </a:br>
            <a:r>
              <a:rPr lang="ru-RU" sz="2800" b="1" dirty="0"/>
              <a:t> </a:t>
            </a:r>
            <a:r>
              <a:rPr lang="ru-RU" sz="2800" b="1" dirty="0" smtClean="0"/>
              <a:t>   </a:t>
            </a:r>
            <a:r>
              <a:rPr lang="ru-RU" sz="2800" dirty="0" smtClean="0"/>
              <a:t>Комбинации спот-сделок и форвард-сделок  носит название валютной сделки своп. Валютный своп может осуществляться с базовой и котируемой валютой. 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 </a:t>
            </a:r>
            <a:r>
              <a:rPr lang="ru-RU" sz="2800" b="1" dirty="0" smtClean="0"/>
              <a:t>Например</a:t>
            </a:r>
            <a:r>
              <a:rPr lang="ru-RU" sz="2800" dirty="0" smtClean="0"/>
              <a:t>, при имеющемся курсе  </a:t>
            </a:r>
            <a:r>
              <a:rPr lang="en-US" sz="2800" dirty="0" smtClean="0"/>
              <a:t>EUR/USD</a:t>
            </a:r>
            <a:r>
              <a:rPr lang="ru-RU" sz="2800" dirty="0" smtClean="0"/>
              <a:t> может осуществляться своп с </a:t>
            </a:r>
            <a:r>
              <a:rPr lang="en-US" sz="2800" dirty="0" smtClean="0"/>
              <a:t>EUR, </a:t>
            </a:r>
            <a:r>
              <a:rPr lang="ru-RU" sz="2800" dirty="0" smtClean="0"/>
              <a:t>т.е. покупка </a:t>
            </a:r>
            <a:r>
              <a:rPr lang="en-US" sz="2800" dirty="0" smtClean="0"/>
              <a:t>EUR </a:t>
            </a:r>
            <a:r>
              <a:rPr lang="ru-RU" sz="2800" dirty="0" smtClean="0"/>
              <a:t> на условиях «спот» и одновременная продажа на условиях «форвард».</a:t>
            </a:r>
            <a:br>
              <a:rPr lang="ru-RU" sz="2800" dirty="0" smtClean="0"/>
            </a:br>
            <a:r>
              <a:rPr lang="ru-RU" sz="2800" dirty="0" smtClean="0"/>
              <a:t>     Своп с базовой валютой А (</a:t>
            </a:r>
            <a:r>
              <a:rPr lang="en-US" sz="2800" dirty="0" smtClean="0"/>
              <a:t>EUR)</a:t>
            </a:r>
            <a:r>
              <a:rPr lang="ru-RU" sz="2800" dirty="0" smtClean="0"/>
              <a:t> на условиях ее покупки «спот» с немедленной продажей «форвард» называется свопом «купить-продать». Такой своп с сильной валютой, котируемой с премией, является прибыльным</a:t>
            </a:r>
            <a:r>
              <a:rPr lang="en-US" sz="2800" dirty="0" smtClean="0"/>
              <a:t>.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>   Покупка EUR на условиях «спот» по курсу EUR/USD 1,3131 </a:t>
            </a:r>
            <a:br>
              <a:rPr lang="ru-RU" sz="2800" dirty="0"/>
            </a:br>
            <a:r>
              <a:rPr lang="ru-RU" sz="2800" dirty="0"/>
              <a:t> </a:t>
            </a:r>
            <a:r>
              <a:rPr lang="en-US" sz="2800" dirty="0" smtClean="0"/>
              <a:t>  </a:t>
            </a:r>
            <a:r>
              <a:rPr lang="ru-RU" sz="2800" dirty="0" smtClean="0"/>
              <a:t>Продажа  </a:t>
            </a:r>
            <a:r>
              <a:rPr lang="ru-RU" sz="2800" dirty="0"/>
              <a:t>EUR на условиях  «форвард» по курсу EUR/USD 1,3739</a:t>
            </a:r>
            <a:br>
              <a:rPr lang="ru-RU" sz="2800" dirty="0"/>
            </a:br>
            <a:r>
              <a:rPr lang="en-US" sz="2800" dirty="0" smtClean="0"/>
              <a:t>   </a:t>
            </a:r>
            <a:r>
              <a:rPr lang="ru-RU" sz="2800" dirty="0" smtClean="0"/>
              <a:t>При слабой валюте, котируемой с дисконтом, проводится своп с котируемой валютой В </a:t>
            </a:r>
            <a:r>
              <a:rPr lang="en-US" sz="2800" dirty="0" smtClean="0"/>
              <a:t>(USD)</a:t>
            </a:r>
            <a:r>
              <a:rPr lang="ru-RU" sz="2800" dirty="0" smtClean="0"/>
              <a:t> . Такой своп называется «продать-купить».</a:t>
            </a:r>
            <a:br>
              <a:rPr lang="ru-RU" sz="2800" dirty="0" smtClean="0"/>
            </a:br>
            <a:r>
              <a:rPr lang="ru-RU" sz="2800" dirty="0"/>
              <a:t> 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724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algn="l"/>
            <a:r>
              <a:rPr lang="ru-RU" sz="2900" b="1" dirty="0" smtClean="0">
                <a:solidFill>
                  <a:prstClr val="black"/>
                </a:solidFill>
              </a:rPr>
              <a:t>                                      Операции </a:t>
            </a:r>
            <a:r>
              <a:rPr lang="ru-RU" sz="2900" b="1" dirty="0">
                <a:solidFill>
                  <a:prstClr val="black"/>
                </a:solidFill>
              </a:rPr>
              <a:t>своп  </a:t>
            </a:r>
            <a:br>
              <a:rPr lang="ru-RU" sz="2900" b="1" dirty="0">
                <a:solidFill>
                  <a:prstClr val="black"/>
                </a:solidFill>
              </a:rPr>
            </a:br>
            <a:r>
              <a:rPr lang="ru-RU" sz="2500" b="1" dirty="0">
                <a:solidFill>
                  <a:prstClr val="black"/>
                </a:solidFill>
              </a:rPr>
              <a:t>    </a:t>
            </a:r>
            <a:r>
              <a:rPr lang="ru-RU" sz="2500" dirty="0">
                <a:solidFill>
                  <a:prstClr val="black"/>
                </a:solidFill>
              </a:rPr>
              <a:t>Комбинации спот-сделок и форвард-сделок  носит название валютной сделки своп. Валютный своп может осуществляться с базовой и котируемой валютой. </a:t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>    </a:t>
            </a:r>
            <a:r>
              <a:rPr lang="ru-RU" sz="2500" b="1" dirty="0">
                <a:solidFill>
                  <a:prstClr val="black"/>
                </a:solidFill>
              </a:rPr>
              <a:t>Например</a:t>
            </a:r>
            <a:r>
              <a:rPr lang="ru-RU" sz="2500" dirty="0">
                <a:solidFill>
                  <a:prstClr val="black"/>
                </a:solidFill>
              </a:rPr>
              <a:t>, при имеющемся курсе  </a:t>
            </a:r>
            <a:r>
              <a:rPr lang="en-US" sz="2500" dirty="0" smtClean="0">
                <a:solidFill>
                  <a:prstClr val="black"/>
                </a:solidFill>
              </a:rPr>
              <a:t>USD/EUR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>может осуществляться своп с </a:t>
            </a:r>
            <a:r>
              <a:rPr lang="en-US" sz="2500" dirty="0" smtClean="0">
                <a:solidFill>
                  <a:prstClr val="black"/>
                </a:solidFill>
              </a:rPr>
              <a:t>USD, </a:t>
            </a:r>
            <a:r>
              <a:rPr lang="ru-RU" sz="2500" dirty="0">
                <a:solidFill>
                  <a:prstClr val="black"/>
                </a:solidFill>
              </a:rPr>
              <a:t>т.е. покупка </a:t>
            </a:r>
            <a:r>
              <a:rPr lang="en-US" sz="2500" dirty="0" smtClean="0">
                <a:solidFill>
                  <a:prstClr val="black"/>
                </a:solidFill>
              </a:rPr>
              <a:t>USD 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>на условиях «спот» и одновременная продажа на условиях «форвард».</a:t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>     Своп с базовой валютой А </a:t>
            </a:r>
            <a:r>
              <a:rPr lang="ru-RU" sz="2500" dirty="0" smtClean="0">
                <a:solidFill>
                  <a:prstClr val="black"/>
                </a:solidFill>
              </a:rPr>
              <a:t>(</a:t>
            </a:r>
            <a:r>
              <a:rPr lang="en-US" sz="2500" dirty="0" smtClean="0">
                <a:solidFill>
                  <a:prstClr val="black"/>
                </a:solidFill>
              </a:rPr>
              <a:t>USD)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>на условиях ее покупки «спот» с немедленной продажей «форвард» называется свопом «купить-продать». Такой своп с сильной валютой, котируемой с премией, является прибыльным</a:t>
            </a:r>
            <a:r>
              <a:rPr lang="en-US" sz="2500" dirty="0">
                <a:solidFill>
                  <a:prstClr val="black"/>
                </a:solidFill>
              </a:rPr>
              <a:t>.</a:t>
            </a: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>   Покупка </a:t>
            </a:r>
            <a:r>
              <a:rPr lang="en-US" sz="2500" dirty="0" smtClean="0">
                <a:solidFill>
                  <a:prstClr val="black"/>
                </a:solidFill>
              </a:rPr>
              <a:t>USD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>на условиях «спот» по курсу </a:t>
            </a:r>
            <a:r>
              <a:rPr lang="en-US" sz="2500" dirty="0">
                <a:solidFill>
                  <a:prstClr val="black"/>
                </a:solidFill>
              </a:rPr>
              <a:t>USD/EUR</a:t>
            </a:r>
            <a:r>
              <a:rPr lang="en-US" sz="2500" dirty="0" smtClean="0">
                <a:solidFill>
                  <a:prstClr val="black"/>
                </a:solidFill>
              </a:rPr>
              <a:t> 0</a:t>
            </a:r>
            <a:r>
              <a:rPr lang="ru-RU" sz="2500" dirty="0" smtClean="0">
                <a:solidFill>
                  <a:prstClr val="black"/>
                </a:solidFill>
              </a:rPr>
              <a:t>,</a:t>
            </a:r>
            <a:r>
              <a:rPr lang="en-US" sz="2500" dirty="0" smtClean="0">
                <a:solidFill>
                  <a:prstClr val="black"/>
                </a:solidFill>
              </a:rPr>
              <a:t>8942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ru-RU" sz="2500" dirty="0">
                <a:solidFill>
                  <a:prstClr val="black"/>
                </a:solidFill>
              </a:rPr>
              <a:t> </a:t>
            </a:r>
            <a:r>
              <a:rPr lang="en-US" sz="2500" dirty="0">
                <a:solidFill>
                  <a:prstClr val="black"/>
                </a:solidFill>
              </a:rPr>
              <a:t>  </a:t>
            </a:r>
            <a:r>
              <a:rPr lang="ru-RU" sz="2500" dirty="0">
                <a:solidFill>
                  <a:prstClr val="black"/>
                </a:solidFill>
              </a:rPr>
              <a:t>Продажа  </a:t>
            </a:r>
            <a:r>
              <a:rPr lang="en-US" sz="2500" dirty="0" smtClean="0">
                <a:solidFill>
                  <a:prstClr val="black"/>
                </a:solidFill>
              </a:rPr>
              <a:t>USD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>на условиях  «форвард» по курсу </a:t>
            </a:r>
            <a:r>
              <a:rPr lang="en-US" sz="2500" dirty="0">
                <a:solidFill>
                  <a:prstClr val="black"/>
                </a:solidFill>
              </a:rPr>
              <a:t>USD/EUR</a:t>
            </a:r>
            <a:r>
              <a:rPr lang="en-US" sz="2500" dirty="0" smtClean="0">
                <a:solidFill>
                  <a:prstClr val="black"/>
                </a:solidFill>
              </a:rPr>
              <a:t> 0</a:t>
            </a:r>
            <a:r>
              <a:rPr lang="ru-RU" sz="2500" dirty="0" smtClean="0">
                <a:solidFill>
                  <a:prstClr val="black"/>
                </a:solidFill>
              </a:rPr>
              <a:t>,</a:t>
            </a:r>
            <a:r>
              <a:rPr lang="en-US" sz="2500" dirty="0" smtClean="0">
                <a:solidFill>
                  <a:prstClr val="black"/>
                </a:solidFill>
              </a:rPr>
              <a:t>9123</a:t>
            </a:r>
            <a:r>
              <a:rPr lang="ru-RU" sz="2500" dirty="0">
                <a:solidFill>
                  <a:prstClr val="black"/>
                </a:solidFill>
              </a:rPr>
              <a:t/>
            </a:r>
            <a:br>
              <a:rPr lang="ru-RU" sz="2500" dirty="0">
                <a:solidFill>
                  <a:prstClr val="black"/>
                </a:solidFill>
              </a:rPr>
            </a:br>
            <a:r>
              <a:rPr lang="en-US" sz="2500" dirty="0">
                <a:solidFill>
                  <a:prstClr val="black"/>
                </a:solidFill>
              </a:rPr>
              <a:t>   </a:t>
            </a:r>
            <a:r>
              <a:rPr lang="ru-RU" sz="2500" dirty="0">
                <a:solidFill>
                  <a:prstClr val="black"/>
                </a:solidFill>
              </a:rPr>
              <a:t>При слабой валюте, котируемой с дисконтом, проводится своп с котируемой валютой В </a:t>
            </a:r>
            <a:r>
              <a:rPr lang="en-US" sz="2500" dirty="0" smtClean="0">
                <a:solidFill>
                  <a:prstClr val="black"/>
                </a:solidFill>
              </a:rPr>
              <a:t>(EUR)</a:t>
            </a:r>
            <a:r>
              <a:rPr lang="ru-RU" sz="2500" dirty="0" smtClean="0">
                <a:solidFill>
                  <a:prstClr val="black"/>
                </a:solidFill>
              </a:rPr>
              <a:t> </a:t>
            </a:r>
            <a:r>
              <a:rPr lang="ru-RU" sz="2500" dirty="0">
                <a:solidFill>
                  <a:prstClr val="black"/>
                </a:solidFill>
              </a:rPr>
              <a:t>. Такой своп называется «продать-купить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773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6858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>     </a:t>
            </a:r>
            <a:r>
              <a:rPr lang="ru-RU" sz="3200" b="1" dirty="0" smtClean="0"/>
              <a:t>Операции с валютными опционами</a:t>
            </a:r>
            <a:br>
              <a:rPr lang="ru-RU" sz="3200" b="1" dirty="0" smtClean="0"/>
            </a:br>
            <a:r>
              <a:rPr lang="ru-RU" sz="3200" b="1" dirty="0"/>
              <a:t> 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/>
              <a:t> </a:t>
            </a:r>
            <a:r>
              <a:rPr lang="ru-RU" sz="3200" b="1" dirty="0" smtClean="0"/>
              <a:t>   </a:t>
            </a:r>
            <a:r>
              <a:rPr lang="ru-RU" sz="2800" b="1" dirty="0" smtClean="0"/>
              <a:t>Валютный опцион </a:t>
            </a:r>
            <a:r>
              <a:rPr lang="ru-RU" sz="2800" dirty="0" smtClean="0"/>
              <a:t>– это контракт (сделка), который дает </a:t>
            </a:r>
            <a:r>
              <a:rPr lang="ru-RU" sz="2800" b="1" dirty="0" smtClean="0"/>
              <a:t>право</a:t>
            </a:r>
            <a:r>
              <a:rPr lang="ru-RU" sz="2800" dirty="0" smtClean="0"/>
              <a:t> его держателю (покупателю) купить или продать определенное количество иностранной валюты в обмен на другую  по зафиксированному в контракте курсу на определенную дату в будущем (европейский опцион), или  в течение определенного периода.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Валютный опцион можно рассматривать как вид форвардного контракта, необязательного для исполнения.</a:t>
            </a:r>
            <a:br>
              <a:rPr lang="ru-RU" sz="2800" dirty="0" smtClean="0"/>
            </a:br>
            <a:r>
              <a:rPr lang="ru-RU" sz="2800" dirty="0"/>
              <a:t> </a:t>
            </a:r>
            <a:r>
              <a:rPr lang="ru-RU" sz="2800" dirty="0" smtClean="0"/>
              <a:t>  </a:t>
            </a:r>
            <a:r>
              <a:rPr lang="ru-RU" sz="2800" b="1" dirty="0" smtClean="0"/>
              <a:t>Опцион на покупку валюты – опцион «</a:t>
            </a:r>
            <a:r>
              <a:rPr lang="ru-RU" sz="2800" b="1" dirty="0" err="1" smtClean="0"/>
              <a:t>колл</a:t>
            </a:r>
            <a:r>
              <a:rPr lang="ru-RU" sz="2800" b="1" dirty="0" smtClean="0"/>
              <a:t>» (</a:t>
            </a:r>
            <a:r>
              <a:rPr lang="en-US" sz="2800" b="1" dirty="0" smtClean="0"/>
              <a:t>call)</a:t>
            </a:r>
            <a:br>
              <a:rPr lang="en-US" sz="2800" b="1" dirty="0" smtClean="0"/>
            </a:br>
            <a:r>
              <a:rPr lang="en-US" sz="2800" b="1" dirty="0"/>
              <a:t> </a:t>
            </a:r>
            <a:r>
              <a:rPr lang="en-US" sz="2800" b="1" dirty="0" smtClean="0"/>
              <a:t>  </a:t>
            </a:r>
            <a:r>
              <a:rPr lang="ru-RU" sz="2800" b="1" dirty="0" smtClean="0"/>
              <a:t>Опцион на продажу валюты – опцион «пут» </a:t>
            </a:r>
            <a:r>
              <a:rPr lang="en-US" sz="2800" b="1" dirty="0" smtClean="0"/>
              <a:t>(put)</a:t>
            </a:r>
            <a:r>
              <a:rPr lang="ru-RU" sz="2800" b="1" dirty="0" smtClean="0"/>
              <a:t/>
            </a:r>
            <a:br>
              <a:rPr lang="ru-RU" sz="2800" b="1" dirty="0" smtClean="0"/>
            </a:br>
            <a:r>
              <a:rPr lang="ru-RU" sz="2800" b="1" dirty="0"/>
              <a:t/>
            </a:r>
            <a:br>
              <a:rPr lang="ru-RU" sz="2800" b="1" dirty="0"/>
            </a:b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2347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9" y="387507"/>
            <a:ext cx="8123166" cy="63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96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68" y="1052736"/>
            <a:ext cx="9181907" cy="48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89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897" y="1268760"/>
            <a:ext cx="932872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97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1329</Words>
  <Application>Microsoft Office PowerPoint</Application>
  <PresentationFormat>On-screen Show (4:3)</PresentationFormat>
  <Paragraphs>397</Paragraphs>
  <Slides>131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131</vt:i4>
      </vt:variant>
    </vt:vector>
  </HeadingPairs>
  <TitlesOfParts>
    <vt:vector size="133" baseType="lpstr">
      <vt:lpstr>Тема Office</vt:lpstr>
      <vt:lpstr>1_Тема Office</vt:lpstr>
      <vt:lpstr>Международный валютный рынок</vt:lpstr>
      <vt:lpstr>  Международный валютный рынок – один из сегментов м/н финансового рынка. Он представляет собой специфически оформленный механизм, обслуживающий и регулирующий м/н систему валютных операций на основе спроса и предложения.    </vt:lpstr>
      <vt:lpstr>     В основе м/н валютных отношений лежат м/н деньги или валюты. М/н деньги принято называть валютами.     Валюта – это денежная единица государства, обращающаяся за его пределами или на внутреннем рынке.    В таком понимании валюты можно выделить:    -  денежную единицу страны (валюту в узком смысле)    - кредитные и платежные средства, выраженные в иностранных деньгах и используемые в м/н расчетах (векселя, облигации и т.п., т.н. валюта в широком смысле)    - региональные денежные единицы и платежные средства (евро).     Или: Валютой является любой товар, выполняющий функции денег на м/н уровне       </vt:lpstr>
      <vt:lpstr>   Долгое время универсальным средством платежа и расчетов на м/н валютном рынке выступало золото.    Биметаллизм.  Монометаллизм    3 формы золотого стандарта :    - золотомонетный стандарт    - золотослитковый стандарт    - золотодевизный стандарт</vt:lpstr>
      <vt:lpstr>Парижская конференция 1867 г. –  золотой стандарт (1870-1914).     Генуэзская конференция 1922 г. – урезанные формы золотого монометаллизма.  Бреттон-Вудская  м/н конференция (1944 г.) утвердила золотодевизный стандарт (1944-1971). Расчеты в долл. США и англ. фунтах стерлингов, обмениваемых на золото. За золотом закреплена функция мировых денег. Доллар США – главенствующая валюта.  Ямайская конференция (1976г.) – создание мультивалютной системы. Отмена обратимости доллара в золото (демонетизация золота, 1971).  Отмена фиксированных валютных курсов (1973). Переход к плавающим валютным курсам.</vt:lpstr>
      <vt:lpstr>Развитие валютных инструментов сделок на м/н валютном рынке</vt:lpstr>
      <vt:lpstr>Классификация валют</vt:lpstr>
      <vt:lpstr>   Конвертируемость или обратимость валюты – это способность резидентов и нерезидентов страны без всяких ограничений обменивать национальную валюту на иностранную и использовать иностранную валюту для операций с любыми видами активов.</vt:lpstr>
      <vt:lpstr>Классификация конвертируемости валют</vt:lpstr>
      <vt:lpstr>             Коллективные валюты:  - СДР (SDR) – специальные права заимствования  - ЭКЮ    - Евро   - Переводной рубль   - Резервная позиция в МВФ</vt:lpstr>
      <vt:lpstr>                        Место м/н валютного рынка                  в системе м/н финансового рынка    Связи современного м/н валютного рынка с каждым сектором м/н финансового рынка (кредитным, фондовым, инвестиционным, страховым) носят двухсторонний характер.    М/н валютный рынок, с одной стороны, аккумулирует ресурсы других сегментов м/н финансового рынка (кредиты, ЦБ, инвестиционные ресурсы, страховые инструменты). С другой – именно м/н валютный рынок обеспечивает достаточными валютными средствами все операции на м/н кредитном, фондовом и страховом рынках.</vt:lpstr>
      <vt:lpstr>Место м/н валютного рынка  в системе м/н финансового рынка</vt:lpstr>
      <vt:lpstr>Slide 13</vt:lpstr>
      <vt:lpstr>Slide 14</vt:lpstr>
      <vt:lpstr>Участники м/н валютного рынка</vt:lpstr>
      <vt:lpstr>            Структура м/н валютного рынка     - биржевой и внебиржевой  сегменты МВР   - наличный и безналичный сегменты МВР   - текущий (спот) и срочный рынок (форвардный и       фьючерсный сектора)    </vt:lpstr>
      <vt:lpstr>Географическое распределение оборота мирового ВР (среднедневные показатели в млрд.долл. США и в %)</vt:lpstr>
      <vt:lpstr>    2. Валютный курс и валютные котировки      Валютный курс (exchange rate) – это цена одной валюты, выраженная в другой.     Механизмом определения его конкретного значения служит инвалютная котировка.  Она представляет собой метод установления и объявления (напр.публикации или показа на мониторе) пропорции обмена между двумя различными денежными единицами.      Или: Определение курса валют называется валютной котировкой.     Режимы валютного курса: от фиксированного -  к плавающему.    </vt:lpstr>
      <vt:lpstr>             Методы инвалютной котировки     Инвалютная котировка включает две валюты – базисную и встречную (котируемую). Базисная валюта размещена на первом месте, а встречная – на втором.       </vt:lpstr>
      <vt:lpstr>   Выделяют два метода котировки валют: прямой и обратный (косвенный).    При прямом методе фиксированное количество базисной валюты (1, 10, 100) выражается в переменном количестве встречной валюты.      Например: котировка EUR1 /USD1,1342                                                   NOK10 /RUB83,6534                                                     JPY100   /CHF0,80           Или:  Прямая котировка – количество национальной валюты за единицу иностранной.    Косвенная (обратная) котировка – количество иностранной валюты за единицу национальной.</vt:lpstr>
      <vt:lpstr>    При прямой котировке 1,10,100 и т.д.ед. базисной валюты повышение ее курса выражается в большем количестве предлагаемых за нее единиц встречной валюты.    Понижение курса единицы (10,100) и т.д.ед.) базисной валюты, наоборот, выглядит как уменьшение переменного количества единиц обмениваемой на нее встречной валюты.        Пример на следующем слайде:</vt:lpstr>
      <vt:lpstr>Slide 22</vt:lpstr>
      <vt:lpstr>Переход на альтернативный метод инвалютной котировки    Курсы валют – это соотношение обратных величин. Поэтому переход на альтернативный прямому, т.е. на косвенный метод котировки, и наоборот осуществляется очень просто:  USD/NOK 7,5974 прямая котировка        обратная котировка   доллара США              норвежской кроны 7,5974 норв.крон за 1 долл. США  NOK/USD 0,1316             прямая котировка            обратная котировка норвежской кроны           доллара США ИЛИ  0,1316 долл. США за 1 норв.крону</vt:lpstr>
      <vt:lpstr>    В большинстве стран, в т.ч. в России, принят прямой метод котировки иностранных валют и косвенный – местных.    В отдельных странах, в частности в Австралии, Великобритании, Индии, Ирландии, Новой Зеландии, США и некоторых других  в оншорной торговле прямо котируется своя, национальная валюта, а косвенно – иностранная.    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              Курсы покупки и продажи валюты     Банки, котирующие валюту в торговле друг с другом, называемые маркет-мейкерами, обычно устанавливают и называют (объявляют) два курса – покупки и продажи торгуемой валюты.    Курс покупки (bid) – это курс, по которому маркет-мейкер покупает (обычно базисную) валюту, а курс продажи (sell, ask, offer) – по которому он ее продает.      </vt:lpstr>
      <vt:lpstr>       Bid                                                  Offer (Ask) Курс покупки                                                 Курс продажи базисной (торгуемой)                              базисной (торгуемой) валюты — доллара США                     валюты – доллара США 1,2721                                                                    1,2731                                                        ИЛИ         Котировка   USD/AUD 1,2721/1,2731                                  USD/AUD  21/31     Разница между курсами bid  и offer, или спред, составляет 0,001 австр.долл. на 1 долл.США.     Спред  в пунктах равен 10 пунктам.                                              (Курс продажи – Курс покупки) Спред в % = ----------------------------------------    * 100 = 0,08 %                                    Курс продажи  </vt:lpstr>
      <vt:lpstr>   Рассмотрим, что понимается под котировками bid и offer  на примере конкретной валютной пары  доллар США / японская йена( USD/JPY )  Котировка маркет-мейкера: USD/JPY  120,05/25  Курс покупки базисной валюты           Курс продажи базисной валюты (доллар США)                                      (доллар США) 120,05                                                       120,25 Курс продажи встречной валюты          Курс покупки встречной валюты (японской йены)                                             (японской йены) 120,05                                                        120,25    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Динамика курса доллара США  к  англ.фунту, евро,  япон.йене  с ноября 2014 по ноябрь 2015               </vt:lpstr>
      <vt:lpstr>Динамика курса доллара США  к  англ.фунту, евро,  япон.йене  с марта 2013 по март 2014</vt:lpstr>
      <vt:lpstr>Динамика курса евро к англ.фунту, доллару США, йене   с ноября 2014 по ноябрь 2015               </vt:lpstr>
      <vt:lpstr>Динамика курса евро к англ.фунту, доллару США, йене   с марта 2013 по март 2014</vt:lpstr>
      <vt:lpstr>Динамика курса англ.фунта к евро, доллару и йене с ноября 2014 по ноябрь 2015               </vt:lpstr>
      <vt:lpstr>Динамика курса англ.фунта к евро, доллару и йене с марта 2013 по март 2014 </vt:lpstr>
      <vt:lpstr>                                    Кросс- курсы валют     Кросс-курс (кросс-котировка) – это выражение курсов двух валют друг к другу через курс каждой из них по отношению к третьей валюте (обычно в долл.США).           Существуют два метода расчета кросс-курсов: 1. Если доллар США служит базой котировки обеих валют, то для нахождения их кросс-курса следует поделить долларовые курсы этих валют.      USD/CHF 1,0060      USD/EUR 0,9282    ?   Кросс-курс EUR/CHF сост. 1,0838  (1,0060 / 0,9282)    ? Кросс-курс  CHF/EUR  0,9227  (0,9282 / 1,0060)                                                                или (1 / 1,0838) </vt:lpstr>
      <vt:lpstr>     USD/CHF 0,9588                    Курсы на 02.03.2015      USD/EUR 0,8943  ?   Кросс-курс EUR/CHF сост. 1,0721  (0,9588 / 0,8943)  ? Кросс-курс  CHF/EUR  0,9327  (0,8943 / 0,9588)                                                                или (1 / 1,0721)    USD/CHF 0,8872                           Курсы  на март 2014      USD/EUR 0,7279  ?   Кросс-курс EUR/CHF сост. 1,2188  (0,8872 / 0,7279)  ? Кросс-курс  CHF/EUR  0,8205  (0,7279 / 0,8872)                                                                или (1 / 1,2188)  </vt:lpstr>
      <vt:lpstr>   2. Если доллар США – база котировки только для одной из валют, необходимо перемножить  долларовые курсы этих валют.       GBP/USD  1,5236      USD/EUR  0,9282    ?  GBP/EUR  1,4142 (1,5236 * 0,9282)    ?  EUR/GBP  0,7071 ( 1 / 1,4142)</vt:lpstr>
      <vt:lpstr>     GBP/USD  1,5369             Курсы на 02.03.2015      USD/EUR  0,8943  ?  GBP/EUR  1,3744 (1,5369 * 0,8943)  ?  EUR/GBP  0,7276 ( 1 / 1,3744)       GBP/USD  1,6732              Курсы на март 2014      USD/EUR  0,7279  ?  GBP/EUR  1,2179 (1,6732 * 0,7279)  ?  EUR/GBP  0,8212 ( 1 / 1,2179)</vt:lpstr>
      <vt:lpstr>    Кросс-курсы валют через  российский рубль  Курсы на 15.11.2015        GBP/RUR  101,4107    USD/RUR  66,6343    GBP/USD 1,5219    </vt:lpstr>
      <vt:lpstr>Кросс-курсы валют через  российский рубль  Курсы на 03.02.2015   GBP/RUR  95,7826    USD/RUR 62,2248    GBP/USD 1,5393    Курсы на март 2014  GBP/RUR 60,1860        USD/RUR 36,0849    GBP/USD 1,6679</vt:lpstr>
      <vt:lpstr>Slide 59</vt:lpstr>
      <vt:lpstr>Slide 60</vt:lpstr>
      <vt:lpstr>Slide 61</vt:lpstr>
      <vt:lpstr>Slide 62</vt:lpstr>
      <vt:lpstr>Кросс-курсы  валют на 15.11.2015               </vt:lpstr>
      <vt:lpstr>Кросс-курсы  валют на 15.11.2015                 </vt:lpstr>
      <vt:lpstr>Кросс-курсы  валют на 15.11.2015               </vt:lpstr>
      <vt:lpstr>Кросс-курсы  валют на 15.11.2015               </vt:lpstr>
      <vt:lpstr>Кросс-курсы  валют на 15.11.2015                 </vt:lpstr>
      <vt:lpstr>Кросс-курсы  валют на 02.03.2015                </vt:lpstr>
      <vt:lpstr>Кросс-курсы валют  на 02.03.2015                 </vt:lpstr>
      <vt:lpstr>Кросс-курсы валют на 02.03.2015                   </vt:lpstr>
      <vt:lpstr>Кросс-курсы валют на 18.01.2015                 </vt:lpstr>
      <vt:lpstr>Кросс-курсы валют на 18.01.2015                 </vt:lpstr>
      <vt:lpstr>Кросс-курсы валют на 18.01.2015                 </vt:lpstr>
      <vt:lpstr>Кросс-курсы на 01.04.2014</vt:lpstr>
      <vt:lpstr>Кросс-курсы на 01.04.2014</vt:lpstr>
      <vt:lpstr>Кросс-курсы на 01.04.2014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Курсы валют на Франкфуртской бирже на 02 марта 2015 г.                    </vt:lpstr>
      <vt:lpstr>Slide 86</vt:lpstr>
      <vt:lpstr>     Основные операции на м/н валютном рынке     - операции спот – операции с немедленной поставкой    - форвардные операции (forward) или срочные     - фьючерсные операции (future)    - опционные операции (option)    - операции своп</vt:lpstr>
      <vt:lpstr>   Выделяют три вида операций спот:    - Если дата валютирования совпадает с датой заключения сделки, такая операция называется Today    - Если дата валютирования отстоит от даты заключения сделки на один рабочий день – это операция Tomorrow    - Если дата валютирования отстоит от даты заключения сделки на два рабочих дня – Tom-next или Spot в узком смысле слова.     TOD,   TOM,  SPT</vt:lpstr>
      <vt:lpstr>   Форвардные операции являются наиболее простой формой срочных операций на м/н валютном рынке. Эти операции схожи с операциями спот, отличаясь от них только более длительными сроками исполнения.     - Осуществляются на внебиржевом рынке     на сроки : 7,14,21 и 28 дней, 1- 12 месяцев.     - обязательства ничем не обеспечены. Риски.       Пример: Форвардный контракт на продажу 10 млн.долл.США по курсу 0,8272 евро за доллар.  Неустойка  - 2% от суммы контракта. При курсе USD/EUR 0,9272  что может произойти ?</vt:lpstr>
      <vt:lpstr>    Фьючерсные операции совершаются на организованном м/н валютном рынке.     - Сложный механизм заключения и исполнения сделок.     -  РПБ является гарантом сделок.     - Стандартизация фьючерсных контрактов    - Поставочные и беспоставочные фьючерсы</vt:lpstr>
      <vt:lpstr>    Котировки спот и форвард в форме аутрайт (outright)  показывает полную цену, включающую все десятичные цифры до последнего пункта.     Пример котировки японской йены против доллара.      Средние курсы на закрытие 02 марта 2015 г.       Доллар США/яп.йена                         120,0550                  форвард 1 мес.                         120,0153                  форвард 3 мес.                         119,9681                  форвард 1 год                           119,5163    Котировка  USD/JPY  120,0550  - это котировка спот, на основе которой формируется курс форвард. Заметим, что по сравнению с ценой по наличным операциям форвардные курсы йены более высокие.  Укрепление йены, котируемой косвенно, проявляется в том, что по всем контрактам сроком от 1 мес. до 1 года предлагается меньше йен за 1 долл. Форвардная маржа (спред) последовательно возрастает.</vt:lpstr>
      <vt:lpstr>                            Форвардная котировка в виде премии и дисконта      Форвардная маржа (спред) в том случае, когда валюта на срок стоит дороже, чем по сделкам спот, называется премией (premium).  Если валюта на срок котируется дешевле по сравнению с ценой спот, разница между этими ценами называется дисконтом (discount).     В нашем примере доллар в йенах котируется с дисконтом.    Котировка на форвардном  ВР может выражаться не только в форме аутрайт, но также в виде премии и дисконта. В этом случае сообщается курс спот аутрайт котируемых валют и денежное выражение премии/дисконта по базисной или встречной валюте на соответствующие форвардные периоды    </vt:lpstr>
      <vt:lpstr>   Пример. Доллар США/яп.йена                             Курс спот                                     120,0550                  форвард 1 мес.       дисконт         0,0397                                 форвард 3 мес.       дисконт         0,0869        йен за                   форвард 1 год         дисконт         0,5387        1 долл.    Дисконт относится к доллару США, это значит, что йена котируется с премией.      Чтобы подсчитать курс форвард аутрайт для USD/JPY  необходимо соблюсти следующее  правило:     - Если валюта котируется прямо, в примере доллар, дисконт по ней вычитается из курса спот, а премия прибавляется.     - Если валюта котируется косвенно ( в примере йена), то дисконт по ней прибавляется, а премия вычитается </vt:lpstr>
      <vt:lpstr>                                 Операции своп  (при росте евро,2014)     Комбинации спот-сделок и форвард-сделок  носит название валютной сделки своп. Валютный своп может осуществляться с базовой и котируемой валютой.      Например, при имеющемся курсе  EUR/USD может осуществляться своп с EUR, т.е. покупка EUR  на условиях «спот» и одновременная продажа на условиях «форвард».      Своп с базовой валютой А (EUR) на условиях ее покупки «спот» с немедленной продажей «форвард» называется свопом «купить-продать». Такой своп с сильной валютой, котируемой с премией, является прибыльным.    Покупка EUR на условиях «спот» по курсу EUR/USD 1,3131     Продажа  EUR на условиях  «форвард» по курсу EUR/USD 1,3739    При слабой валюте, котируемой с дисконтом, проводится своп с котируемой валютой В (USD) . Такой своп называется «продать-купить».  </vt:lpstr>
      <vt:lpstr>                                      Операции своп       Комбинации спот-сделок и форвард-сделок  носит название валютной сделки своп. Валютный своп может осуществляться с базовой и котируемой валютой.      Например, при имеющемся курсе  USD/EUR может осуществляться своп с USD, т.е. покупка USD  на условиях «спот» и одновременная продажа на условиях «форвард».      Своп с базовой валютой А (USD) на условиях ее покупки «спот» с немедленной продажей «форвард» называется свопом «купить-продать». Такой своп с сильной валютой, котируемой с премией, является прибыльным.    Покупка USD на условиях «спот» по курсу USD/EUR 0,8942     Продажа  USD на условиях  «форвард» по курсу USD/EUR 0,9123    При слабой валюте, котируемой с дисконтом, проводится своп с котируемой валютой В (EUR) . Такой своп называется «продать-купить</vt:lpstr>
      <vt:lpstr>     Операции с валютными опционами       Валютный опцион – это контракт (сделка), который дает право его держателю (покупателю) купить или продать определенное количество иностранной валюты в обмен на другую  по зафиксированному в контракте курсу на определенную дату в будущем (европейский опцион), или  в течение определенного периода.    Валютный опцион можно рассматривать как вид форвардного контракта, необязательного для исполнения.    Опцион на покупку валюты – опцион «колл» (call)    Опцион на продажу валюты – опцион «пут» (put)  </vt:lpstr>
      <vt:lpstr>Slide 97</vt:lpstr>
      <vt:lpstr>Slide 98</vt:lpstr>
      <vt:lpstr>Slide 99</vt:lpstr>
      <vt:lpstr>Slide 100</vt:lpstr>
      <vt:lpstr>Slide 101</vt:lpstr>
      <vt:lpstr>              Международный рынок евро     Впервые за тысячелетия Европа стала мирной и процветающей. Отправной точкой этого опыта стало подписание в 1957г. Римского договора о создании Общего рынка.        Новый этап его развития был связан с подписанием в 1986 г. Единого европейского акта и     в 1993г. –  Маастрихтского договора, наметившего  точный календарь создания в рамках ЕС Экономического и валютного союза  (ЭВС), в котором бы обеспечивалось бы свободное передвижение товаров, услуг, капиталов и рабочей силы. </vt:lpstr>
      <vt:lpstr>   В 1999г. евро введен в безналичный оборот, а с 2002 г. - в наличный оборот стран-членов зоны евро. Вначале такими странами стали 11 из 15 стран-участниц ЕС.     Великобритания, Дания, Швеция воспользовались своим правом не участвовать в ЭВС с 1999 г. В последующем население этих стран высказалось за сохранение национальной валюты.</vt:lpstr>
      <vt:lpstr>                           Этапы становления зоны евро                                      Литва                        Литва                                2015</vt:lpstr>
      <vt:lpstr>         Является ли евро м/н валютой ?      Роль евро как м/н валюты во многом определяется действием следующих факторов:    1. Внешняя торговля товарами и услугами стран зоны евро.   Экономика зоны евро более открыта, чем экономика США и Японии. В настоящее время внешнеторговый оборот (экспорт и импорт товаров и услуг) зоны евро составляет 42% ВВП, тогда как в Японии – 32%, в США – 28%.     2. Евро и м/н потоки капиталов. Зона евро является открытой и в финансовом отношении: ее м/н авуары и обязательства составляют 150% от ВВП против 115% у США и 90% у Японии. Доля стран зоны евро в мировом потоке ПИИ составляет 57%.</vt:lpstr>
      <vt:lpstr>    После 15 лет введения евро быстро и прочно утвердилась как вторая по значению в мире м/н валюта. В настоящее время евро по своей роли намного превосходит не только европейские валюты, которые он заменил, но и фунт стерлингов и японскую иену.     Одним из свидетельств надежности евро является усиление его роли как м/н валюты.</vt:lpstr>
      <vt:lpstr>Slide 107</vt:lpstr>
      <vt:lpstr> Основные показатели, характеризующие роль евро как м/н валюты                    </vt:lpstr>
      <vt:lpstr>Динамика долей ведущих м/н валют в структуре официальных валютных резервов ( в % к общему объему)</vt:lpstr>
      <vt:lpstr>Доля иностранных валют в мировой экономике, %                 </vt:lpstr>
      <vt:lpstr>Slide 111</vt:lpstr>
      <vt:lpstr>                             Евровалютный рынок      Рынок евровалюты функционирует на базе свободно обратимых национальных валют, которые, будучи депонированными за пределами страны происхождения в м/н банке, становятся евровалютами («деньги без гражданства»)      Приставка «евро» указывает на то, что валютный депозит, номинированный в долларах, иенах или иной валюте, размещен вне страны эмиссии валюты и не подлежит ее юрисдикции.     Евровалюты представляют собой банковские депозиты в той или иной свободно обратимой валюте, размещенные вне страны эмиссии валюты и выведенные из-под национального регулирования.</vt:lpstr>
      <vt:lpstr>   В качестве евровалют используются всего несколько валют ведущих стран: доллар США, евро, англ.фунт стерлингов, швейцарский франк, японская иена.      На основе евровалют функционируют кредитные рынки, рынки ценных бумаг и ПФИ.      Евровалютный рынок – это банковский рынок краткосрочного капитала, где осуществляется краткосрочное депонирование, кредитование и заимствование в евровалютах.      Рынок иностранной валюты и евровалютный рынок.     На рынке иностр.валюты совершаются платежные, арбитражные, хеджинговые, спекулятивные операции. Рынок евровалют – это рынок займов и депозитов.  </vt:lpstr>
      <vt:lpstr>   Евровалютный рынок оптовый, и бессрочные депозиты до востребования на нем не используются. На этом рынке используются два вида евровалютных депозитов: непередаваемый срочный депозит (от 1 дня до 1 года) и передаваемые депозитные сертификаты.     Евровалютный рынок предлагает менее высокие цены кредиторам и менее низкие цены заемщикам, чем процентные ставки на внутреннем рынке.      Цены на евровалютные кредиты обычно устанавливаются в лондонских или парижских межбанковских ставках Либор или Пибор плюс комиссия за риск. Ставка Либор рассчитывается как средняя кредитная ставка в основных валютах шести ведущих лондонских банков. Ставка Пибор рассчитывается как средняя величина кредитных ставок 14 банков Парижа в основных валютах.</vt:lpstr>
      <vt:lpstr>    Зарождение и становление евровалютного рынка.        - Главные причины быстрого роста рынка евровалют.     -  Роль СССР.    - Ужесточение ограничений на валютном рынке США      и последующая их отмена     - приток нефтедолларов     -  расширение м/н торговли      Глобальное распространение рынка евровалюты объясняется стремлением участников рынка найти место деятельности с минимальным регулированием.      Главные центры евробанковской деятельности расположены в м/н финансовых центрах – в Лондоне, Париже, Нью-Йорке, Токио и Люксембурге.     Евровалютный рынок не подчиняется гос. регулированию  и свободен от национальных налогов и ограничений.      Преимущества евробанков по сравнению с банками, работающими на внутр.рынке.</vt:lpstr>
      <vt:lpstr>     Центры банковского бизнеса в евровалютах можно разделить на две группы:    - м/н финансовые центры    - оффшорные банковские центры</vt:lpstr>
      <vt:lpstr>     Становление российского рубля как м/н валюты</vt:lpstr>
      <vt:lpstr>     Валюта является международной, если резиденты используют ее как внутри страны эмиссии, так и за ее пределами. В отношении рубля это означает использование его за пределами РФ. При этом эмитирующая м/н валюту страна или группа стран получает определенные политические и экон.выгоды.</vt:lpstr>
      <vt:lpstr>   В настоящее время в мире насчитывается примерно  160 валют.  Большая их часть – это замкнутые  или неконвертируемые (необратимые) валюты.    Вторую категорию валют образуют т.н. внутренние валюты. (Китай, Бразилия, Индия)    Более высокий статус имеют свободно конвертируемые международные валюты.   В мире 15-17 таких валют (канадский, сингапур., гонконский доллары, шведская, датская, норвеж. кроны...)    В категорию резервных (ключевых) или «свободно используемых валют» относят 5 валют.     Российский рубль в настоящее время относится к числу внутренних валют.           </vt:lpstr>
      <vt:lpstr>      Факторы, влияющие на ход интернационализации                    рубля и обретения рублем м/н статуса       - масштабы экономики и вес России в глобальном производстве и экспорте    - долгосрочная устойчивость валютного курса и покупательной способности рубля    - уровень развития национального рынка капиталов    - состояние внутреннего и м/н валютного рынка рубля    - режим валютного регулирования и контроля в России    - повышение роли России в глобальных финансах    - построение конкурентоспособного финансового центра в Москве</vt:lpstr>
      <vt:lpstr>Крупнейшие страны мира по экспорту товаров и услуг, %                 </vt:lpstr>
      <vt:lpstr>Экспорт важнейших российских товаров, % к итогу                </vt:lpstr>
      <vt:lpstr>Доля отдельных стран  в обороте мирового валютного рынка, %  к итогу               </vt:lpstr>
      <vt:lpstr>      Рэнкинг стран по размеру ВВП в 2010-2030 гг.                                                               </vt:lpstr>
      <vt:lpstr>Slide 125</vt:lpstr>
      <vt:lpstr>Slide 126</vt:lpstr>
      <vt:lpstr>Slide 127</vt:lpstr>
      <vt:lpstr>Slide 128</vt:lpstr>
      <vt:lpstr>Slide 129</vt:lpstr>
      <vt:lpstr>Динамика курса рубля по сравнению с др.валютами (к.2013 – 2014)</vt:lpstr>
      <vt:lpstr>Slide 131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Международный валютный рынок</dc:title>
  <dc:creator>арсенал</dc:creator>
  <cp:lastModifiedBy>Windows User</cp:lastModifiedBy>
  <cp:revision>420</cp:revision>
  <cp:lastPrinted>2015-11-16T07:36:05Z</cp:lastPrinted>
  <dcterms:created xsi:type="dcterms:W3CDTF">2014-03-03T09:57:40Z</dcterms:created>
  <dcterms:modified xsi:type="dcterms:W3CDTF">2017-06-07T03:36:14Z</dcterms:modified>
</cp:coreProperties>
</file>